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47"/>
  </p:notesMasterIdLst>
  <p:sldIdLst>
    <p:sldId id="292" r:id="rId6"/>
    <p:sldId id="328" r:id="rId7"/>
    <p:sldId id="327" r:id="rId8"/>
    <p:sldId id="293" r:id="rId9"/>
    <p:sldId id="306" r:id="rId10"/>
    <p:sldId id="313" r:id="rId11"/>
    <p:sldId id="300" r:id="rId12"/>
    <p:sldId id="322" r:id="rId13"/>
    <p:sldId id="320" r:id="rId14"/>
    <p:sldId id="317" r:id="rId15"/>
    <p:sldId id="314" r:id="rId16"/>
    <p:sldId id="319" r:id="rId17"/>
    <p:sldId id="318" r:id="rId18"/>
    <p:sldId id="316" r:id="rId19"/>
    <p:sldId id="295" r:id="rId20"/>
    <p:sldId id="310" r:id="rId21"/>
    <p:sldId id="321" r:id="rId22"/>
    <p:sldId id="324" r:id="rId23"/>
    <p:sldId id="294" r:id="rId24"/>
    <p:sldId id="309" r:id="rId25"/>
    <p:sldId id="304" r:id="rId26"/>
    <p:sldId id="301" r:id="rId27"/>
    <p:sldId id="298" r:id="rId28"/>
    <p:sldId id="297" r:id="rId29"/>
    <p:sldId id="331" r:id="rId30"/>
    <p:sldId id="305" r:id="rId31"/>
    <p:sldId id="332" r:id="rId32"/>
    <p:sldId id="302" r:id="rId33"/>
    <p:sldId id="296" r:id="rId34"/>
    <p:sldId id="299" r:id="rId35"/>
    <p:sldId id="326" r:id="rId36"/>
    <p:sldId id="307" r:id="rId37"/>
    <p:sldId id="308" r:id="rId38"/>
    <p:sldId id="323" r:id="rId39"/>
    <p:sldId id="329" r:id="rId40"/>
    <p:sldId id="330" r:id="rId41"/>
    <p:sldId id="333" r:id="rId42"/>
    <p:sldId id="311" r:id="rId43"/>
    <p:sldId id="334" r:id="rId44"/>
    <p:sldId id="312" r:id="rId45"/>
    <p:sldId id="315"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veat Brush" pitchFamily="2" charset="0"/>
      <p:regular r:id="rId52"/>
    </p:embeddedFont>
    <p:embeddedFont>
      <p:font typeface="Kanit" panose="00000500000000000000" pitchFamily="2" charset="-34"/>
      <p:regular r:id="rId53"/>
      <p:bold r:id="rId54"/>
      <p:italic r:id="rId55"/>
      <p:boldItalic r:id="rId56"/>
    </p:embeddedFont>
    <p:embeddedFont>
      <p:font typeface="Nunito Sans" panose="00000500000000000000" pitchFamily="2" charset="0"/>
      <p:regular r:id="rId57"/>
      <p:bold r:id="rId58"/>
      <p:italic r:id="rId59"/>
      <p:boldItalic r:id="rId60"/>
    </p:embeddedFont>
    <p:embeddedFont>
      <p:font typeface="Nunito Sans Light" panose="00000400000000000000" pitchFamily="2" charset="0"/>
      <p:regular r:id="rId61"/>
      <p:italic r:id="rId62"/>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tina Haavisto" initials="BH" lastIdx="1" clrIdx="0">
    <p:extLst>
      <p:ext uri="{19B8F6BF-5375-455C-9EA6-DF929625EA0E}">
        <p15:presenceInfo xmlns:p15="http://schemas.microsoft.com/office/powerpoint/2012/main" userId="S::bettina.haavisto@raseko.fi::8b7ef28e-05e2-4840-994d-b629e57c20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B3"/>
    <a:srgbClr val="E82070"/>
    <a:srgbClr val="1B3359"/>
    <a:srgbClr val="1E3255"/>
    <a:srgbClr val="FFFFFF"/>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83395" autoAdjust="0"/>
  </p:normalViewPr>
  <p:slideViewPr>
    <p:cSldViewPr snapToGrid="0">
      <p:cViewPr varScale="1">
        <p:scale>
          <a:sx n="103" d="100"/>
          <a:sy n="103" d="100"/>
        </p:scale>
        <p:origin x="114" y="2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C0C78-A34B-46F3-9AC2-C052ED808B9F}" type="datetimeFigureOut">
              <a:rPr lang="fi-FI" smtClean="0"/>
              <a:t>12.9.2023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D44A9-50C5-4EEC-BFB8-6D1372592557}" type="slidenum">
              <a:rPr lang="fi-FI" smtClean="0"/>
              <a:t>‹#›</a:t>
            </a:fld>
            <a:endParaRPr lang="fi-FI"/>
          </a:p>
        </p:txBody>
      </p:sp>
    </p:spTree>
    <p:extLst>
      <p:ext uri="{BB962C8B-B14F-4D97-AF65-F5344CB8AC3E}">
        <p14:creationId xmlns:p14="http://schemas.microsoft.com/office/powerpoint/2010/main" val="26330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a:t>
            </a:fld>
            <a:endParaRPr lang="fi-FI"/>
          </a:p>
        </p:txBody>
      </p:sp>
    </p:spTree>
    <p:extLst>
      <p:ext uri="{BB962C8B-B14F-4D97-AF65-F5344CB8AC3E}">
        <p14:creationId xmlns:p14="http://schemas.microsoft.com/office/powerpoint/2010/main" val="2774627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10</a:t>
            </a:fld>
            <a:endParaRPr lang="fi-FI"/>
          </a:p>
        </p:txBody>
      </p:sp>
    </p:spTree>
    <p:extLst>
      <p:ext uri="{BB962C8B-B14F-4D97-AF65-F5344CB8AC3E}">
        <p14:creationId xmlns:p14="http://schemas.microsoft.com/office/powerpoint/2010/main" val="3740860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11</a:t>
            </a:fld>
            <a:endParaRPr lang="fi-FI"/>
          </a:p>
        </p:txBody>
      </p:sp>
    </p:spTree>
    <p:extLst>
      <p:ext uri="{BB962C8B-B14F-4D97-AF65-F5344CB8AC3E}">
        <p14:creationId xmlns:p14="http://schemas.microsoft.com/office/powerpoint/2010/main" val="4147752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12</a:t>
            </a:fld>
            <a:endParaRPr lang="fi-FI"/>
          </a:p>
        </p:txBody>
      </p:sp>
    </p:spTree>
    <p:extLst>
      <p:ext uri="{BB962C8B-B14F-4D97-AF65-F5344CB8AC3E}">
        <p14:creationId xmlns:p14="http://schemas.microsoft.com/office/powerpoint/2010/main" val="401877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13</a:t>
            </a:fld>
            <a:endParaRPr lang="fi-FI"/>
          </a:p>
        </p:txBody>
      </p:sp>
    </p:spTree>
    <p:extLst>
      <p:ext uri="{BB962C8B-B14F-4D97-AF65-F5344CB8AC3E}">
        <p14:creationId xmlns:p14="http://schemas.microsoft.com/office/powerpoint/2010/main" val="1459799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14</a:t>
            </a:fld>
            <a:endParaRPr lang="fi-FI"/>
          </a:p>
        </p:txBody>
      </p:sp>
    </p:spTree>
    <p:extLst>
      <p:ext uri="{BB962C8B-B14F-4D97-AF65-F5344CB8AC3E}">
        <p14:creationId xmlns:p14="http://schemas.microsoft.com/office/powerpoint/2010/main" val="1465316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15</a:t>
            </a:fld>
            <a:endParaRPr lang="fi-FI"/>
          </a:p>
        </p:txBody>
      </p:sp>
    </p:spTree>
    <p:extLst>
      <p:ext uri="{BB962C8B-B14F-4D97-AF65-F5344CB8AC3E}">
        <p14:creationId xmlns:p14="http://schemas.microsoft.com/office/powerpoint/2010/main" val="2224693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16</a:t>
            </a:fld>
            <a:endParaRPr lang="fi-FI"/>
          </a:p>
        </p:txBody>
      </p:sp>
    </p:spTree>
    <p:extLst>
      <p:ext uri="{BB962C8B-B14F-4D97-AF65-F5344CB8AC3E}">
        <p14:creationId xmlns:p14="http://schemas.microsoft.com/office/powerpoint/2010/main" val="1314714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17</a:t>
            </a:fld>
            <a:endParaRPr lang="fi-FI"/>
          </a:p>
        </p:txBody>
      </p:sp>
    </p:spTree>
    <p:extLst>
      <p:ext uri="{BB962C8B-B14F-4D97-AF65-F5344CB8AC3E}">
        <p14:creationId xmlns:p14="http://schemas.microsoft.com/office/powerpoint/2010/main" val="302716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18</a:t>
            </a:fld>
            <a:endParaRPr lang="fi-FI"/>
          </a:p>
        </p:txBody>
      </p:sp>
    </p:spTree>
    <p:extLst>
      <p:ext uri="{BB962C8B-B14F-4D97-AF65-F5344CB8AC3E}">
        <p14:creationId xmlns:p14="http://schemas.microsoft.com/office/powerpoint/2010/main" val="2294637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19</a:t>
            </a:fld>
            <a:endParaRPr lang="fi-FI"/>
          </a:p>
        </p:txBody>
      </p:sp>
    </p:spTree>
    <p:extLst>
      <p:ext uri="{BB962C8B-B14F-4D97-AF65-F5344CB8AC3E}">
        <p14:creationId xmlns:p14="http://schemas.microsoft.com/office/powerpoint/2010/main" val="44618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a:t>
            </a:fld>
            <a:endParaRPr lang="fi-FI"/>
          </a:p>
        </p:txBody>
      </p:sp>
    </p:spTree>
    <p:extLst>
      <p:ext uri="{BB962C8B-B14F-4D97-AF65-F5344CB8AC3E}">
        <p14:creationId xmlns:p14="http://schemas.microsoft.com/office/powerpoint/2010/main" val="670299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20</a:t>
            </a:fld>
            <a:endParaRPr lang="fi-FI"/>
          </a:p>
        </p:txBody>
      </p:sp>
    </p:spTree>
    <p:extLst>
      <p:ext uri="{BB962C8B-B14F-4D97-AF65-F5344CB8AC3E}">
        <p14:creationId xmlns:p14="http://schemas.microsoft.com/office/powerpoint/2010/main" val="3415148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21</a:t>
            </a:fld>
            <a:endParaRPr lang="fi-FI"/>
          </a:p>
        </p:txBody>
      </p:sp>
    </p:spTree>
    <p:extLst>
      <p:ext uri="{BB962C8B-B14F-4D97-AF65-F5344CB8AC3E}">
        <p14:creationId xmlns:p14="http://schemas.microsoft.com/office/powerpoint/2010/main" val="2696033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22</a:t>
            </a:fld>
            <a:endParaRPr lang="fi-FI"/>
          </a:p>
        </p:txBody>
      </p:sp>
    </p:spTree>
    <p:extLst>
      <p:ext uri="{BB962C8B-B14F-4D97-AF65-F5344CB8AC3E}">
        <p14:creationId xmlns:p14="http://schemas.microsoft.com/office/powerpoint/2010/main" val="4109379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23</a:t>
            </a:fld>
            <a:endParaRPr lang="fi-FI"/>
          </a:p>
        </p:txBody>
      </p:sp>
    </p:spTree>
    <p:extLst>
      <p:ext uri="{BB962C8B-B14F-4D97-AF65-F5344CB8AC3E}">
        <p14:creationId xmlns:p14="http://schemas.microsoft.com/office/powerpoint/2010/main" val="1413202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24</a:t>
            </a:fld>
            <a:endParaRPr lang="fi-FI"/>
          </a:p>
        </p:txBody>
      </p:sp>
    </p:spTree>
    <p:extLst>
      <p:ext uri="{BB962C8B-B14F-4D97-AF65-F5344CB8AC3E}">
        <p14:creationId xmlns:p14="http://schemas.microsoft.com/office/powerpoint/2010/main" val="4037808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25</a:t>
            </a:fld>
            <a:endParaRPr lang="fi-FI"/>
          </a:p>
        </p:txBody>
      </p:sp>
    </p:spTree>
    <p:extLst>
      <p:ext uri="{BB962C8B-B14F-4D97-AF65-F5344CB8AC3E}">
        <p14:creationId xmlns:p14="http://schemas.microsoft.com/office/powerpoint/2010/main" val="1865182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26</a:t>
            </a:fld>
            <a:endParaRPr lang="fi-FI"/>
          </a:p>
        </p:txBody>
      </p:sp>
    </p:spTree>
    <p:extLst>
      <p:ext uri="{BB962C8B-B14F-4D97-AF65-F5344CB8AC3E}">
        <p14:creationId xmlns:p14="http://schemas.microsoft.com/office/powerpoint/2010/main" val="3478382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27</a:t>
            </a:fld>
            <a:endParaRPr lang="fi-FI"/>
          </a:p>
        </p:txBody>
      </p:sp>
    </p:spTree>
    <p:extLst>
      <p:ext uri="{BB962C8B-B14F-4D97-AF65-F5344CB8AC3E}">
        <p14:creationId xmlns:p14="http://schemas.microsoft.com/office/powerpoint/2010/main" val="278274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28</a:t>
            </a:fld>
            <a:endParaRPr lang="fi-FI"/>
          </a:p>
        </p:txBody>
      </p:sp>
    </p:spTree>
    <p:extLst>
      <p:ext uri="{BB962C8B-B14F-4D97-AF65-F5344CB8AC3E}">
        <p14:creationId xmlns:p14="http://schemas.microsoft.com/office/powerpoint/2010/main" val="2772430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29</a:t>
            </a:fld>
            <a:endParaRPr lang="fi-FI"/>
          </a:p>
        </p:txBody>
      </p:sp>
    </p:spTree>
    <p:extLst>
      <p:ext uri="{BB962C8B-B14F-4D97-AF65-F5344CB8AC3E}">
        <p14:creationId xmlns:p14="http://schemas.microsoft.com/office/powerpoint/2010/main" val="224140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r>
              <a:rPr lang="fi-FI" dirty="0"/>
              <a:t>Tiekartassa on linkki Intrasta löytyvän kestävän kehityksen tiekarttaan</a:t>
            </a:r>
          </a:p>
          <a:p>
            <a:pPr marL="171450" lvl="0" indent="-171450">
              <a:buFont typeface="Arial" panose="020B0604020202020204" pitchFamily="34" charset="0"/>
              <a:buChar char="•"/>
            </a:pPr>
            <a:r>
              <a:rPr lang="fi-FI" dirty="0"/>
              <a:t>Oikean alakulman Rasekon omasta </a:t>
            </a:r>
            <a:r>
              <a:rPr lang="fi-FI" dirty="0" err="1"/>
              <a:t>keke</a:t>
            </a:r>
            <a:r>
              <a:rPr lang="fi-FI" dirty="0"/>
              <a:t> pallosta pääsee kehittämissuunnitelman toimenpiteiden ensimmäiselle sivulle</a:t>
            </a:r>
          </a:p>
          <a:p>
            <a:pPr marL="171450" lvl="0" indent="-171450">
              <a:buFont typeface="Arial" panose="020B0604020202020204" pitchFamily="34" charset="0"/>
              <a:buChar char="•"/>
            </a:pPr>
            <a:r>
              <a:rPr lang="fi-FI" dirty="0"/>
              <a:t>2021/11 – 02/2022 Itsearvioinnin Työpajoja oli 20, joista 10 oli eri alojen opiskelijaryhmien kanssa, toteutettuna heidän oppitunneillaan, 1 paja oli rakennusalan neuvottelukunnan kanssa</a:t>
            </a:r>
          </a:p>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a:t>
            </a:fld>
            <a:endParaRPr lang="fi-FI"/>
          </a:p>
        </p:txBody>
      </p:sp>
    </p:spTree>
    <p:extLst>
      <p:ext uri="{BB962C8B-B14F-4D97-AF65-F5344CB8AC3E}">
        <p14:creationId xmlns:p14="http://schemas.microsoft.com/office/powerpoint/2010/main" val="1075039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30</a:t>
            </a:fld>
            <a:endParaRPr lang="fi-FI"/>
          </a:p>
        </p:txBody>
      </p:sp>
    </p:spTree>
    <p:extLst>
      <p:ext uri="{BB962C8B-B14F-4D97-AF65-F5344CB8AC3E}">
        <p14:creationId xmlns:p14="http://schemas.microsoft.com/office/powerpoint/2010/main" val="848059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31</a:t>
            </a:fld>
            <a:endParaRPr lang="fi-FI"/>
          </a:p>
        </p:txBody>
      </p:sp>
    </p:spTree>
    <p:extLst>
      <p:ext uri="{BB962C8B-B14F-4D97-AF65-F5344CB8AC3E}">
        <p14:creationId xmlns:p14="http://schemas.microsoft.com/office/powerpoint/2010/main" val="2421235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32</a:t>
            </a:fld>
            <a:endParaRPr lang="fi-FI"/>
          </a:p>
        </p:txBody>
      </p:sp>
    </p:spTree>
    <p:extLst>
      <p:ext uri="{BB962C8B-B14F-4D97-AF65-F5344CB8AC3E}">
        <p14:creationId xmlns:p14="http://schemas.microsoft.com/office/powerpoint/2010/main" val="1767276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33</a:t>
            </a:fld>
            <a:endParaRPr lang="fi-FI"/>
          </a:p>
        </p:txBody>
      </p:sp>
    </p:spTree>
    <p:extLst>
      <p:ext uri="{BB962C8B-B14F-4D97-AF65-F5344CB8AC3E}">
        <p14:creationId xmlns:p14="http://schemas.microsoft.com/office/powerpoint/2010/main" val="83851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34</a:t>
            </a:fld>
            <a:endParaRPr lang="fi-FI"/>
          </a:p>
        </p:txBody>
      </p:sp>
    </p:spTree>
    <p:extLst>
      <p:ext uri="{BB962C8B-B14F-4D97-AF65-F5344CB8AC3E}">
        <p14:creationId xmlns:p14="http://schemas.microsoft.com/office/powerpoint/2010/main" val="2670292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35</a:t>
            </a:fld>
            <a:endParaRPr lang="fi-FI"/>
          </a:p>
        </p:txBody>
      </p:sp>
    </p:spTree>
    <p:extLst>
      <p:ext uri="{BB962C8B-B14F-4D97-AF65-F5344CB8AC3E}">
        <p14:creationId xmlns:p14="http://schemas.microsoft.com/office/powerpoint/2010/main" val="2028448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36</a:t>
            </a:fld>
            <a:endParaRPr lang="fi-FI"/>
          </a:p>
        </p:txBody>
      </p:sp>
    </p:spTree>
    <p:extLst>
      <p:ext uri="{BB962C8B-B14F-4D97-AF65-F5344CB8AC3E}">
        <p14:creationId xmlns:p14="http://schemas.microsoft.com/office/powerpoint/2010/main" val="623562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37</a:t>
            </a:fld>
            <a:endParaRPr lang="fi-FI"/>
          </a:p>
        </p:txBody>
      </p:sp>
    </p:spTree>
    <p:extLst>
      <p:ext uri="{BB962C8B-B14F-4D97-AF65-F5344CB8AC3E}">
        <p14:creationId xmlns:p14="http://schemas.microsoft.com/office/powerpoint/2010/main" val="5168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38</a:t>
            </a:fld>
            <a:endParaRPr lang="fi-FI"/>
          </a:p>
        </p:txBody>
      </p:sp>
    </p:spTree>
    <p:extLst>
      <p:ext uri="{BB962C8B-B14F-4D97-AF65-F5344CB8AC3E}">
        <p14:creationId xmlns:p14="http://schemas.microsoft.com/office/powerpoint/2010/main" val="1753154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39</a:t>
            </a:fld>
            <a:endParaRPr lang="fi-FI"/>
          </a:p>
        </p:txBody>
      </p:sp>
    </p:spTree>
    <p:extLst>
      <p:ext uri="{BB962C8B-B14F-4D97-AF65-F5344CB8AC3E}">
        <p14:creationId xmlns:p14="http://schemas.microsoft.com/office/powerpoint/2010/main" val="688772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4</a:t>
            </a:fld>
            <a:endParaRPr lang="fi-FI"/>
          </a:p>
        </p:txBody>
      </p:sp>
    </p:spTree>
    <p:extLst>
      <p:ext uri="{BB962C8B-B14F-4D97-AF65-F5344CB8AC3E}">
        <p14:creationId xmlns:p14="http://schemas.microsoft.com/office/powerpoint/2010/main" val="6095941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40</a:t>
            </a:fld>
            <a:endParaRPr lang="fi-FI"/>
          </a:p>
        </p:txBody>
      </p:sp>
    </p:spTree>
    <p:extLst>
      <p:ext uri="{BB962C8B-B14F-4D97-AF65-F5344CB8AC3E}">
        <p14:creationId xmlns:p14="http://schemas.microsoft.com/office/powerpoint/2010/main" val="2672418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41</a:t>
            </a:fld>
            <a:endParaRPr lang="fi-FI"/>
          </a:p>
        </p:txBody>
      </p:sp>
    </p:spTree>
    <p:extLst>
      <p:ext uri="{BB962C8B-B14F-4D97-AF65-F5344CB8AC3E}">
        <p14:creationId xmlns:p14="http://schemas.microsoft.com/office/powerpoint/2010/main" val="148757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5</a:t>
            </a:fld>
            <a:endParaRPr lang="fi-FI"/>
          </a:p>
        </p:txBody>
      </p:sp>
    </p:spTree>
    <p:extLst>
      <p:ext uri="{BB962C8B-B14F-4D97-AF65-F5344CB8AC3E}">
        <p14:creationId xmlns:p14="http://schemas.microsoft.com/office/powerpoint/2010/main" val="3069175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6</a:t>
            </a:fld>
            <a:endParaRPr lang="fi-FI"/>
          </a:p>
        </p:txBody>
      </p:sp>
    </p:spTree>
    <p:extLst>
      <p:ext uri="{BB962C8B-B14F-4D97-AF65-F5344CB8AC3E}">
        <p14:creationId xmlns:p14="http://schemas.microsoft.com/office/powerpoint/2010/main" val="4242249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7</a:t>
            </a:fld>
            <a:endParaRPr lang="fi-FI"/>
          </a:p>
        </p:txBody>
      </p:sp>
    </p:spTree>
    <p:extLst>
      <p:ext uri="{BB962C8B-B14F-4D97-AF65-F5344CB8AC3E}">
        <p14:creationId xmlns:p14="http://schemas.microsoft.com/office/powerpoint/2010/main" val="21041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8</a:t>
            </a:fld>
            <a:endParaRPr lang="fi-FI"/>
          </a:p>
        </p:txBody>
      </p:sp>
    </p:spTree>
    <p:extLst>
      <p:ext uri="{BB962C8B-B14F-4D97-AF65-F5344CB8AC3E}">
        <p14:creationId xmlns:p14="http://schemas.microsoft.com/office/powerpoint/2010/main" val="203967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26D44A9-50C5-4EEC-BFB8-6D1372592557}" type="slidenum">
              <a:rPr lang="fi-FI" smtClean="0"/>
              <a:t>9</a:t>
            </a:fld>
            <a:endParaRPr lang="fi-FI"/>
          </a:p>
        </p:txBody>
      </p:sp>
    </p:spTree>
    <p:extLst>
      <p:ext uri="{BB962C8B-B14F-4D97-AF65-F5344CB8AC3E}">
        <p14:creationId xmlns:p14="http://schemas.microsoft.com/office/powerpoint/2010/main" val="3548102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2taso">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BE2FA8-A86D-4973-BBF6-32D0F303843C}"/>
              </a:ext>
            </a:extLst>
          </p:cNvPr>
          <p:cNvSpPr>
            <a:spLocks noGrp="1"/>
          </p:cNvSpPr>
          <p:nvPr>
            <p:ph type="ctrTitle"/>
          </p:nvPr>
        </p:nvSpPr>
        <p:spPr>
          <a:xfrm>
            <a:off x="756248" y="2530764"/>
            <a:ext cx="9144000" cy="2824739"/>
          </a:xfrm>
        </p:spPr>
        <p:txBody>
          <a:bodyPr anchor="b">
            <a:noAutofit/>
          </a:bodyPr>
          <a:lstStyle>
            <a:lvl1pPr algn="l">
              <a:defRPr sz="9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2379A066-0B00-4613-862C-CD14F33A62DF}"/>
              </a:ext>
            </a:extLst>
          </p:cNvPr>
          <p:cNvSpPr>
            <a:spLocks noGrp="1"/>
          </p:cNvSpPr>
          <p:nvPr>
            <p:ph type="subTitle" idx="1"/>
          </p:nvPr>
        </p:nvSpPr>
        <p:spPr>
          <a:xfrm>
            <a:off x="756249" y="5516416"/>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64B62C4C-543F-4B9C-BEA5-95524B8392A3}"/>
              </a:ext>
            </a:extLst>
          </p:cNvPr>
          <p:cNvSpPr>
            <a:spLocks noGrp="1"/>
          </p:cNvSpPr>
          <p:nvPr>
            <p:ph type="dt" sz="half" idx="10"/>
          </p:nvPr>
        </p:nvSpPr>
        <p:spPr/>
        <p:txBody>
          <a:bodyPr/>
          <a:lstStyle>
            <a:lvl1pPr>
              <a:defRPr>
                <a:solidFill>
                  <a:schemeClr val="bg1"/>
                </a:solidFill>
                <a:latin typeface="Nunito Sans" panose="00000500000000000000" pitchFamily="2" charset="0"/>
              </a:defRPr>
            </a:lvl1pPr>
          </a:lstStyle>
          <a:p>
            <a:fld id="{C0960C1C-DD77-4A22-9FD4-CAA599486707}" type="datetimeFigureOut">
              <a:rPr lang="fi-FI" smtClean="0"/>
              <a:pPr/>
              <a:t>12.9.2023</a:t>
            </a:fld>
            <a:endParaRPr lang="fi-FI" dirty="0"/>
          </a:p>
        </p:txBody>
      </p:sp>
      <p:sp>
        <p:nvSpPr>
          <p:cNvPr id="5" name="Alatunnisteen paikkamerkki 4">
            <a:extLst>
              <a:ext uri="{FF2B5EF4-FFF2-40B4-BE49-F238E27FC236}">
                <a16:creationId xmlns:a16="http://schemas.microsoft.com/office/drawing/2014/main" id="{C36C4603-0215-4761-8034-1DBC6458822B}"/>
              </a:ext>
            </a:extLst>
          </p:cNvPr>
          <p:cNvSpPr>
            <a:spLocks noGrp="1"/>
          </p:cNvSpPr>
          <p:nvPr>
            <p:ph type="ftr" sz="quarter" idx="11"/>
          </p:nvPr>
        </p:nvSpPr>
        <p:spPr/>
        <p:txBody>
          <a:bodyPr/>
          <a:lstStyle>
            <a:lvl1pPr>
              <a:defRPr>
                <a:solidFill>
                  <a:schemeClr val="bg1"/>
                </a:solidFill>
                <a:latin typeface="Nunito Sans" panose="00000500000000000000" pitchFamily="2" charset="0"/>
              </a:defRPr>
            </a:lvl1pPr>
          </a:lstStyle>
          <a:p>
            <a:endParaRPr lang="fi-FI" dirty="0"/>
          </a:p>
        </p:txBody>
      </p:sp>
      <p:sp>
        <p:nvSpPr>
          <p:cNvPr id="6" name="Dian numeron paikkamerkki 5">
            <a:extLst>
              <a:ext uri="{FF2B5EF4-FFF2-40B4-BE49-F238E27FC236}">
                <a16:creationId xmlns:a16="http://schemas.microsoft.com/office/drawing/2014/main" id="{081A69C5-A657-4659-B87B-E6AB11769E08}"/>
              </a:ext>
            </a:extLst>
          </p:cNvPr>
          <p:cNvSpPr>
            <a:spLocks noGrp="1"/>
          </p:cNvSpPr>
          <p:nvPr>
            <p:ph type="sldNum" sz="quarter" idx="12"/>
          </p:nvPr>
        </p:nvSpPr>
        <p:spPr/>
        <p:txBody>
          <a:bodyPr/>
          <a:lstStyle>
            <a:lvl1pPr>
              <a:defRPr>
                <a:solidFill>
                  <a:schemeClr val="bg1"/>
                </a:solidFill>
                <a:latin typeface="Nunito Sans" panose="00000500000000000000" pitchFamily="2" charset="0"/>
              </a:defRPr>
            </a:lvl1pPr>
          </a:lstStyle>
          <a:p>
            <a:fld id="{7F862803-4F8D-4F18-89BB-904507E677EA}" type="slidenum">
              <a:rPr lang="fi-FI" smtClean="0"/>
              <a:pPr/>
              <a:t>‹#›</a:t>
            </a:fld>
            <a:endParaRPr lang="fi-FI" dirty="0"/>
          </a:p>
        </p:txBody>
      </p:sp>
      <p:pic>
        <p:nvPicPr>
          <p:cNvPr id="7" name="Kuva 6">
            <a:extLst>
              <a:ext uri="{FF2B5EF4-FFF2-40B4-BE49-F238E27FC236}">
                <a16:creationId xmlns:a16="http://schemas.microsoft.com/office/drawing/2014/main" id="{98079800-8FDB-476F-8606-B5FF4689D4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9030" y="291089"/>
            <a:ext cx="929539" cy="1562587"/>
          </a:xfrm>
          <a:prstGeom prst="rect">
            <a:avLst/>
          </a:prstGeom>
        </p:spPr>
      </p:pic>
    </p:spTree>
    <p:extLst>
      <p:ext uri="{BB962C8B-B14F-4D97-AF65-F5344CB8AC3E}">
        <p14:creationId xmlns:p14="http://schemas.microsoft.com/office/powerpoint/2010/main" val="282312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3E2A2C-C903-475B-829E-F944FF32DE40}"/>
              </a:ext>
            </a:extLst>
          </p:cNvPr>
          <p:cNvSpPr>
            <a:spLocks noGrp="1"/>
          </p:cNvSpPr>
          <p:nvPr>
            <p:ph type="title"/>
          </p:nvPr>
        </p:nvSpPr>
        <p:spPr>
          <a:xfrm>
            <a:off x="6172200" y="1134605"/>
            <a:ext cx="5181600" cy="1542904"/>
          </a:xfrm>
        </p:spPr>
        <p:txBody>
          <a:bodyPr anchor="b">
            <a:normAutofit/>
          </a:bodyPr>
          <a:lstStyle>
            <a:lvl1pPr>
              <a:defRPr sz="3600">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E99B1FF-7274-4000-8379-04B38881E8F7}"/>
              </a:ext>
            </a:extLst>
          </p:cNvPr>
          <p:cNvSpPr>
            <a:spLocks noGrp="1"/>
          </p:cNvSpPr>
          <p:nvPr>
            <p:ph sz="half" idx="1" hasCustomPrompt="1"/>
          </p:nvPr>
        </p:nvSpPr>
        <p:spPr>
          <a:xfrm>
            <a:off x="838200" y="873766"/>
            <a:ext cx="4555836" cy="5110468"/>
          </a:xfrm>
          <a:solidFill>
            <a:schemeClr val="bg2"/>
          </a:solidFill>
        </p:spPr>
        <p:txBody>
          <a:bodyPr/>
          <a:lstStyle>
            <a:lvl1pPr>
              <a:defRPr/>
            </a:lvl1pPr>
          </a:lstStyle>
          <a:p>
            <a:pPr lvl="0"/>
            <a:r>
              <a:rPr lang="fi-FI" dirty="0"/>
              <a:t>Tähän kuva, esimerkkikoko 516x579 </a:t>
            </a:r>
            <a:r>
              <a:rPr lang="fi-FI" dirty="0" err="1"/>
              <a:t>px</a:t>
            </a:r>
            <a:endParaRPr lang="fi-FI" dirty="0"/>
          </a:p>
        </p:txBody>
      </p:sp>
      <p:sp>
        <p:nvSpPr>
          <p:cNvPr id="4" name="Sisällön paikkamerkki 3">
            <a:extLst>
              <a:ext uri="{FF2B5EF4-FFF2-40B4-BE49-F238E27FC236}">
                <a16:creationId xmlns:a16="http://schemas.microsoft.com/office/drawing/2014/main" id="{6059C5CD-91AF-4179-80AE-0F13CFF608D0}"/>
              </a:ext>
            </a:extLst>
          </p:cNvPr>
          <p:cNvSpPr>
            <a:spLocks noGrp="1"/>
          </p:cNvSpPr>
          <p:nvPr>
            <p:ph sz="half" idx="2"/>
          </p:nvPr>
        </p:nvSpPr>
        <p:spPr>
          <a:xfrm>
            <a:off x="6172200" y="2863969"/>
            <a:ext cx="5181600" cy="3305921"/>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a:extLst>
              <a:ext uri="{FF2B5EF4-FFF2-40B4-BE49-F238E27FC236}">
                <a16:creationId xmlns:a16="http://schemas.microsoft.com/office/drawing/2014/main" id="{F83CB9B8-4E6D-41A6-849F-CB9698776AC4}"/>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6" name="Alatunnisteen paikkamerkki 5">
            <a:extLst>
              <a:ext uri="{FF2B5EF4-FFF2-40B4-BE49-F238E27FC236}">
                <a16:creationId xmlns:a16="http://schemas.microsoft.com/office/drawing/2014/main" id="{044E6CD2-5634-4D45-9858-928BDF3BD6D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E032FBF-52EB-4D06-9240-BCA25E4598DB}"/>
              </a:ext>
            </a:extLst>
          </p:cNvPr>
          <p:cNvSpPr>
            <a:spLocks noGrp="1"/>
          </p:cNvSpPr>
          <p:nvPr>
            <p:ph type="sldNum" sz="quarter" idx="12"/>
          </p:nvPr>
        </p:nvSpPr>
        <p:spPr/>
        <p:txBody>
          <a:bodyPr/>
          <a:lstStyle/>
          <a:p>
            <a:fld id="{7F862803-4F8D-4F18-89BB-904507E677EA}" type="slidenum">
              <a:rPr lang="fi-FI" smtClean="0"/>
              <a:t>‹#›</a:t>
            </a:fld>
            <a:endParaRPr lang="fi-FI"/>
          </a:p>
        </p:txBody>
      </p:sp>
    </p:spTree>
    <p:extLst>
      <p:ext uri="{BB962C8B-B14F-4D97-AF65-F5344CB8AC3E}">
        <p14:creationId xmlns:p14="http://schemas.microsoft.com/office/powerpoint/2010/main" val="201222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Kaksi sisältökohdetta sinine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3E2A2C-C903-475B-829E-F944FF32DE40}"/>
              </a:ext>
            </a:extLst>
          </p:cNvPr>
          <p:cNvSpPr>
            <a:spLocks noGrp="1"/>
          </p:cNvSpPr>
          <p:nvPr>
            <p:ph type="title"/>
          </p:nvPr>
        </p:nvSpPr>
        <p:spPr>
          <a:xfrm>
            <a:off x="6172200" y="1134605"/>
            <a:ext cx="5181600" cy="1542904"/>
          </a:xfrm>
        </p:spPr>
        <p:txBody>
          <a:bodyPr anchor="b">
            <a:normAutofit/>
          </a:bodyPr>
          <a:lstStyle>
            <a:lvl1pPr>
              <a:defRPr sz="3600">
                <a:solidFill>
                  <a:srgbClr val="1E3255"/>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E99B1FF-7274-4000-8379-04B38881E8F7}"/>
              </a:ext>
            </a:extLst>
          </p:cNvPr>
          <p:cNvSpPr>
            <a:spLocks noGrp="1"/>
          </p:cNvSpPr>
          <p:nvPr>
            <p:ph sz="half" idx="1" hasCustomPrompt="1"/>
          </p:nvPr>
        </p:nvSpPr>
        <p:spPr>
          <a:xfrm>
            <a:off x="838200" y="873766"/>
            <a:ext cx="4555836" cy="5110468"/>
          </a:xfrm>
          <a:solidFill>
            <a:schemeClr val="bg2"/>
          </a:solidFill>
        </p:spPr>
        <p:txBody>
          <a:bodyPr/>
          <a:lstStyle>
            <a:lvl1pPr>
              <a:defRPr/>
            </a:lvl1pPr>
          </a:lstStyle>
          <a:p>
            <a:pPr lvl="0"/>
            <a:r>
              <a:rPr lang="fi-FI" dirty="0"/>
              <a:t>Tähän kuva, esimerkkikoko 516x579 </a:t>
            </a:r>
            <a:r>
              <a:rPr lang="fi-FI" dirty="0" err="1"/>
              <a:t>px</a:t>
            </a:r>
            <a:endParaRPr lang="fi-FI" dirty="0"/>
          </a:p>
        </p:txBody>
      </p:sp>
      <p:sp>
        <p:nvSpPr>
          <p:cNvPr id="4" name="Sisällön paikkamerkki 3">
            <a:extLst>
              <a:ext uri="{FF2B5EF4-FFF2-40B4-BE49-F238E27FC236}">
                <a16:creationId xmlns:a16="http://schemas.microsoft.com/office/drawing/2014/main" id="{6059C5CD-91AF-4179-80AE-0F13CFF608D0}"/>
              </a:ext>
            </a:extLst>
          </p:cNvPr>
          <p:cNvSpPr>
            <a:spLocks noGrp="1"/>
          </p:cNvSpPr>
          <p:nvPr>
            <p:ph sz="half" idx="2"/>
          </p:nvPr>
        </p:nvSpPr>
        <p:spPr>
          <a:xfrm>
            <a:off x="6172200" y="2863969"/>
            <a:ext cx="5181600" cy="3305921"/>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a:extLst>
              <a:ext uri="{FF2B5EF4-FFF2-40B4-BE49-F238E27FC236}">
                <a16:creationId xmlns:a16="http://schemas.microsoft.com/office/drawing/2014/main" id="{F83CB9B8-4E6D-41A6-849F-CB9698776AC4}"/>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6" name="Alatunnisteen paikkamerkki 5">
            <a:extLst>
              <a:ext uri="{FF2B5EF4-FFF2-40B4-BE49-F238E27FC236}">
                <a16:creationId xmlns:a16="http://schemas.microsoft.com/office/drawing/2014/main" id="{044E6CD2-5634-4D45-9858-928BDF3BD6D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E032FBF-52EB-4D06-9240-BCA25E4598DB}"/>
              </a:ext>
            </a:extLst>
          </p:cNvPr>
          <p:cNvSpPr>
            <a:spLocks noGrp="1"/>
          </p:cNvSpPr>
          <p:nvPr>
            <p:ph type="sldNum" sz="quarter" idx="12"/>
          </p:nvPr>
        </p:nvSpPr>
        <p:spPr/>
        <p:txBody>
          <a:bodyPr/>
          <a:lstStyle/>
          <a:p>
            <a:fld id="{7F862803-4F8D-4F18-89BB-904507E677EA}" type="slidenum">
              <a:rPr lang="fi-FI" smtClean="0"/>
              <a:t>‹#›</a:t>
            </a:fld>
            <a:endParaRPr lang="fi-FI"/>
          </a:p>
        </p:txBody>
      </p:sp>
    </p:spTree>
    <p:extLst>
      <p:ext uri="{BB962C8B-B14F-4D97-AF65-F5344CB8AC3E}">
        <p14:creationId xmlns:p14="http://schemas.microsoft.com/office/powerpoint/2010/main" val="394341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uvatekstillinen kuva turkoosi porr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E0D1E1-A664-44E9-8779-5884CDC17EC8}"/>
              </a:ext>
            </a:extLst>
          </p:cNvPr>
          <p:cNvSpPr>
            <a:spLocks noGrp="1"/>
          </p:cNvSpPr>
          <p:nvPr>
            <p:ph type="title"/>
          </p:nvPr>
        </p:nvSpPr>
        <p:spPr>
          <a:xfrm>
            <a:off x="7421563" y="1651000"/>
            <a:ext cx="3932237" cy="1600200"/>
          </a:xfrm>
        </p:spPr>
        <p:txBody>
          <a:bodyPr anchor="b"/>
          <a:lstStyle>
            <a:lvl1pPr>
              <a:defRPr sz="320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Tekstin paikkamerkki 3">
            <a:extLst>
              <a:ext uri="{FF2B5EF4-FFF2-40B4-BE49-F238E27FC236}">
                <a16:creationId xmlns:a16="http://schemas.microsoft.com/office/drawing/2014/main" id="{7E658312-BCA5-40DC-A565-F49B95FDA66E}"/>
              </a:ext>
            </a:extLst>
          </p:cNvPr>
          <p:cNvSpPr>
            <a:spLocks noGrp="1"/>
          </p:cNvSpPr>
          <p:nvPr>
            <p:ph type="body" sz="half" idx="2"/>
          </p:nvPr>
        </p:nvSpPr>
        <p:spPr>
          <a:xfrm>
            <a:off x="7421563" y="3429000"/>
            <a:ext cx="3932237" cy="2346037"/>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5" name="Päivämäärän paikkamerkki 4">
            <a:extLst>
              <a:ext uri="{FF2B5EF4-FFF2-40B4-BE49-F238E27FC236}">
                <a16:creationId xmlns:a16="http://schemas.microsoft.com/office/drawing/2014/main" id="{2B784DB3-3B53-4A14-98DB-87EF4994325D}"/>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6" name="Alatunnisteen paikkamerkki 5">
            <a:extLst>
              <a:ext uri="{FF2B5EF4-FFF2-40B4-BE49-F238E27FC236}">
                <a16:creationId xmlns:a16="http://schemas.microsoft.com/office/drawing/2014/main" id="{80C18207-1ADD-42E5-81B0-E72510E7D2C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8E9E71-6FBD-4A0E-B938-534E96317CC6}"/>
              </a:ext>
            </a:extLst>
          </p:cNvPr>
          <p:cNvSpPr>
            <a:spLocks noGrp="1"/>
          </p:cNvSpPr>
          <p:nvPr>
            <p:ph type="sldNum" sz="quarter" idx="12"/>
          </p:nvPr>
        </p:nvSpPr>
        <p:spPr/>
        <p:txBody>
          <a:bodyPr/>
          <a:lstStyle/>
          <a:p>
            <a:fld id="{7F862803-4F8D-4F18-89BB-904507E677EA}" type="slidenum">
              <a:rPr lang="fi-FI" smtClean="0"/>
              <a:t>‹#›</a:t>
            </a:fld>
            <a:endParaRPr lang="fi-FI"/>
          </a:p>
        </p:txBody>
      </p:sp>
      <p:pic>
        <p:nvPicPr>
          <p:cNvPr id="8" name="Kuva 7">
            <a:extLst>
              <a:ext uri="{FF2B5EF4-FFF2-40B4-BE49-F238E27FC236}">
                <a16:creationId xmlns:a16="http://schemas.microsoft.com/office/drawing/2014/main" id="{D07E8E1A-D0FB-48A3-9430-787B011FB4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85311" y="5803971"/>
            <a:ext cx="1233985" cy="1054029"/>
          </a:xfrm>
          <a:prstGeom prst="rect">
            <a:avLst/>
          </a:prstGeom>
        </p:spPr>
      </p:pic>
    </p:spTree>
    <p:extLst>
      <p:ext uri="{BB962C8B-B14F-4D97-AF65-F5344CB8AC3E}">
        <p14:creationId xmlns:p14="http://schemas.microsoft.com/office/powerpoint/2010/main" val="70930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Kuvatekstillinen kuva sininen porr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E0D1E1-A664-44E9-8779-5884CDC17EC8}"/>
              </a:ext>
            </a:extLst>
          </p:cNvPr>
          <p:cNvSpPr>
            <a:spLocks noGrp="1"/>
          </p:cNvSpPr>
          <p:nvPr>
            <p:ph type="title"/>
          </p:nvPr>
        </p:nvSpPr>
        <p:spPr>
          <a:xfrm>
            <a:off x="7421563" y="1651000"/>
            <a:ext cx="3932237" cy="1600200"/>
          </a:xfrm>
        </p:spPr>
        <p:txBody>
          <a:bodyPr anchor="b"/>
          <a:lstStyle>
            <a:lvl1pPr>
              <a:defRPr sz="320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Tekstin paikkamerkki 3">
            <a:extLst>
              <a:ext uri="{FF2B5EF4-FFF2-40B4-BE49-F238E27FC236}">
                <a16:creationId xmlns:a16="http://schemas.microsoft.com/office/drawing/2014/main" id="{7E658312-BCA5-40DC-A565-F49B95FDA66E}"/>
              </a:ext>
            </a:extLst>
          </p:cNvPr>
          <p:cNvSpPr>
            <a:spLocks noGrp="1"/>
          </p:cNvSpPr>
          <p:nvPr>
            <p:ph type="body" sz="half" idx="2"/>
          </p:nvPr>
        </p:nvSpPr>
        <p:spPr>
          <a:xfrm>
            <a:off x="7421563" y="3429000"/>
            <a:ext cx="3932237" cy="2346037"/>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5" name="Päivämäärän paikkamerkki 4">
            <a:extLst>
              <a:ext uri="{FF2B5EF4-FFF2-40B4-BE49-F238E27FC236}">
                <a16:creationId xmlns:a16="http://schemas.microsoft.com/office/drawing/2014/main" id="{2B784DB3-3B53-4A14-98DB-87EF4994325D}"/>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6" name="Alatunnisteen paikkamerkki 5">
            <a:extLst>
              <a:ext uri="{FF2B5EF4-FFF2-40B4-BE49-F238E27FC236}">
                <a16:creationId xmlns:a16="http://schemas.microsoft.com/office/drawing/2014/main" id="{80C18207-1ADD-42E5-81B0-E72510E7D2C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8E9E71-6FBD-4A0E-B938-534E96317CC6}"/>
              </a:ext>
            </a:extLst>
          </p:cNvPr>
          <p:cNvSpPr>
            <a:spLocks noGrp="1"/>
          </p:cNvSpPr>
          <p:nvPr>
            <p:ph type="sldNum" sz="quarter" idx="12"/>
          </p:nvPr>
        </p:nvSpPr>
        <p:spPr/>
        <p:txBody>
          <a:bodyPr/>
          <a:lstStyle/>
          <a:p>
            <a:fld id="{7F862803-4F8D-4F18-89BB-904507E677EA}" type="slidenum">
              <a:rPr lang="fi-FI" smtClean="0"/>
              <a:t>‹#›</a:t>
            </a:fld>
            <a:endParaRPr lang="fi-FI"/>
          </a:p>
        </p:txBody>
      </p:sp>
      <p:pic>
        <p:nvPicPr>
          <p:cNvPr id="3" name="Kuva 2">
            <a:extLst>
              <a:ext uri="{FF2B5EF4-FFF2-40B4-BE49-F238E27FC236}">
                <a16:creationId xmlns:a16="http://schemas.microsoft.com/office/drawing/2014/main" id="{EC8F3731-3DA2-40FA-8C3C-4B2013DD92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82718" y="82720"/>
            <a:ext cx="1134428" cy="968991"/>
          </a:xfrm>
          <a:prstGeom prst="rect">
            <a:avLst/>
          </a:prstGeom>
        </p:spPr>
      </p:pic>
    </p:spTree>
    <p:extLst>
      <p:ext uri="{BB962C8B-B14F-4D97-AF65-F5344CB8AC3E}">
        <p14:creationId xmlns:p14="http://schemas.microsoft.com/office/powerpoint/2010/main" val="213381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Kuvatekstillinen kuva siniset taso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E0D1E1-A664-44E9-8779-5884CDC17EC8}"/>
              </a:ext>
            </a:extLst>
          </p:cNvPr>
          <p:cNvSpPr>
            <a:spLocks noGrp="1"/>
          </p:cNvSpPr>
          <p:nvPr>
            <p:ph type="title"/>
          </p:nvPr>
        </p:nvSpPr>
        <p:spPr>
          <a:xfrm>
            <a:off x="7421563" y="1651000"/>
            <a:ext cx="3932237" cy="1600200"/>
          </a:xfrm>
        </p:spPr>
        <p:txBody>
          <a:bodyPr anchor="b"/>
          <a:lstStyle>
            <a:lvl1pPr>
              <a:defRPr sz="320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Tekstin paikkamerkki 3">
            <a:extLst>
              <a:ext uri="{FF2B5EF4-FFF2-40B4-BE49-F238E27FC236}">
                <a16:creationId xmlns:a16="http://schemas.microsoft.com/office/drawing/2014/main" id="{7E658312-BCA5-40DC-A565-F49B95FDA66E}"/>
              </a:ext>
            </a:extLst>
          </p:cNvPr>
          <p:cNvSpPr>
            <a:spLocks noGrp="1"/>
          </p:cNvSpPr>
          <p:nvPr>
            <p:ph type="body" sz="half" idx="2"/>
          </p:nvPr>
        </p:nvSpPr>
        <p:spPr>
          <a:xfrm>
            <a:off x="7421563" y="3429000"/>
            <a:ext cx="3932237" cy="2346037"/>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5" name="Päivämäärän paikkamerkki 4">
            <a:extLst>
              <a:ext uri="{FF2B5EF4-FFF2-40B4-BE49-F238E27FC236}">
                <a16:creationId xmlns:a16="http://schemas.microsoft.com/office/drawing/2014/main" id="{2B784DB3-3B53-4A14-98DB-87EF4994325D}"/>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6" name="Alatunnisteen paikkamerkki 5">
            <a:extLst>
              <a:ext uri="{FF2B5EF4-FFF2-40B4-BE49-F238E27FC236}">
                <a16:creationId xmlns:a16="http://schemas.microsoft.com/office/drawing/2014/main" id="{80C18207-1ADD-42E5-81B0-E72510E7D2C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8E9E71-6FBD-4A0E-B938-534E96317CC6}"/>
              </a:ext>
            </a:extLst>
          </p:cNvPr>
          <p:cNvSpPr>
            <a:spLocks noGrp="1"/>
          </p:cNvSpPr>
          <p:nvPr>
            <p:ph type="sldNum" sz="quarter" idx="12"/>
          </p:nvPr>
        </p:nvSpPr>
        <p:spPr/>
        <p:txBody>
          <a:bodyPr/>
          <a:lstStyle/>
          <a:p>
            <a:fld id="{7F862803-4F8D-4F18-89BB-904507E677EA}" type="slidenum">
              <a:rPr lang="fi-FI" smtClean="0"/>
              <a:t>‹#›</a:t>
            </a:fld>
            <a:endParaRPr lang="fi-FI"/>
          </a:p>
        </p:txBody>
      </p:sp>
      <p:pic>
        <p:nvPicPr>
          <p:cNvPr id="8" name="Kuva 7">
            <a:extLst>
              <a:ext uri="{FF2B5EF4-FFF2-40B4-BE49-F238E27FC236}">
                <a16:creationId xmlns:a16="http://schemas.microsoft.com/office/drawing/2014/main" id="{9B265111-F8DA-4C48-84A5-4A7E4B4AD4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936777"/>
            <a:ext cx="845714" cy="921224"/>
          </a:xfrm>
          <a:prstGeom prst="rect">
            <a:avLst/>
          </a:prstGeom>
        </p:spPr>
      </p:pic>
    </p:spTree>
    <p:extLst>
      <p:ext uri="{BB962C8B-B14F-4D97-AF65-F5344CB8AC3E}">
        <p14:creationId xmlns:p14="http://schemas.microsoft.com/office/powerpoint/2010/main" val="411932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tailu kaksi sisältöpaikk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0DA4FE-4E74-45EC-864B-6D82B8E200A2}"/>
              </a:ext>
            </a:extLst>
          </p:cNvPr>
          <p:cNvSpPr>
            <a:spLocks noGrp="1"/>
          </p:cNvSpPr>
          <p:nvPr>
            <p:ph type="title"/>
          </p:nvPr>
        </p:nvSpPr>
        <p:spPr>
          <a:xfrm>
            <a:off x="839788" y="1087147"/>
            <a:ext cx="10515600" cy="1325563"/>
          </a:xfrm>
        </p:spPr>
        <p:txBody>
          <a:bodyPr/>
          <a:lstStyle>
            <a:lvl1pPr>
              <a:defRPr>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D9598C5-0540-4E86-B172-62B64A77578A}"/>
              </a:ext>
            </a:extLst>
          </p:cNvPr>
          <p:cNvSpPr>
            <a:spLocks noGrp="1"/>
          </p:cNvSpPr>
          <p:nvPr>
            <p:ph type="body" idx="1"/>
          </p:nvPr>
        </p:nvSpPr>
        <p:spPr>
          <a:xfrm>
            <a:off x="839788" y="233492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12A55736-49F5-41A5-BA85-ABE7826C28DD}"/>
              </a:ext>
            </a:extLst>
          </p:cNvPr>
          <p:cNvSpPr>
            <a:spLocks noGrp="1"/>
          </p:cNvSpPr>
          <p:nvPr>
            <p:ph sz="half" idx="2"/>
          </p:nvPr>
        </p:nvSpPr>
        <p:spPr>
          <a:xfrm>
            <a:off x="839788" y="3241964"/>
            <a:ext cx="5157787" cy="2863272"/>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a:extLst>
              <a:ext uri="{FF2B5EF4-FFF2-40B4-BE49-F238E27FC236}">
                <a16:creationId xmlns:a16="http://schemas.microsoft.com/office/drawing/2014/main" id="{23533E33-F1BF-4AFC-94E8-AE1AB9D41C77}"/>
              </a:ext>
            </a:extLst>
          </p:cNvPr>
          <p:cNvSpPr>
            <a:spLocks noGrp="1"/>
          </p:cNvSpPr>
          <p:nvPr>
            <p:ph type="body" sz="quarter" idx="3"/>
          </p:nvPr>
        </p:nvSpPr>
        <p:spPr>
          <a:xfrm>
            <a:off x="6172200" y="233492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26EC33C3-CEB9-4091-9504-9548AB9EC49D}"/>
              </a:ext>
            </a:extLst>
          </p:cNvPr>
          <p:cNvSpPr>
            <a:spLocks noGrp="1"/>
          </p:cNvSpPr>
          <p:nvPr>
            <p:ph sz="quarter" idx="4"/>
          </p:nvPr>
        </p:nvSpPr>
        <p:spPr>
          <a:xfrm>
            <a:off x="6172200" y="3241964"/>
            <a:ext cx="5183188" cy="286327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9342E00F-D531-4696-8AB7-2B18B885469F}"/>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8" name="Alatunnisteen paikkamerkki 7">
            <a:extLst>
              <a:ext uri="{FF2B5EF4-FFF2-40B4-BE49-F238E27FC236}">
                <a16:creationId xmlns:a16="http://schemas.microsoft.com/office/drawing/2014/main" id="{391F64E3-A8EA-4F08-8A53-7B4351644945}"/>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75205CA4-82AE-42CE-B183-0201B7255CE5}"/>
              </a:ext>
            </a:extLst>
          </p:cNvPr>
          <p:cNvSpPr>
            <a:spLocks noGrp="1"/>
          </p:cNvSpPr>
          <p:nvPr>
            <p:ph type="sldNum" sz="quarter" idx="12"/>
          </p:nvPr>
        </p:nvSpPr>
        <p:spPr/>
        <p:txBody>
          <a:bodyPr/>
          <a:lstStyle/>
          <a:p>
            <a:fld id="{7F862803-4F8D-4F18-89BB-904507E677EA}" type="slidenum">
              <a:rPr lang="fi-FI" smtClean="0"/>
              <a:t>‹#›</a:t>
            </a:fld>
            <a:endParaRPr lang="fi-FI"/>
          </a:p>
        </p:txBody>
      </p:sp>
    </p:spTree>
    <p:extLst>
      <p:ext uri="{BB962C8B-B14F-4D97-AF65-F5344CB8AC3E}">
        <p14:creationId xmlns:p14="http://schemas.microsoft.com/office/powerpoint/2010/main" val="345033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Pelkkä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BC07B3-9798-4BD0-A732-1B636764F855}"/>
              </a:ext>
            </a:extLst>
          </p:cNvPr>
          <p:cNvSpPr>
            <a:spLocks noGrp="1"/>
          </p:cNvSpPr>
          <p:nvPr>
            <p:ph type="title"/>
          </p:nvPr>
        </p:nvSpPr>
        <p:spPr>
          <a:xfrm>
            <a:off x="838200" y="1131743"/>
            <a:ext cx="10515600" cy="1325563"/>
          </a:xfrm>
        </p:spPr>
        <p:txBody>
          <a:bodyPr/>
          <a:lstStyle>
            <a:lvl1pPr>
              <a:defRPr>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3A753E59-C71B-4FDC-939D-20524EFC70E7}"/>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4" name="Alatunnisteen paikkamerkki 3">
            <a:extLst>
              <a:ext uri="{FF2B5EF4-FFF2-40B4-BE49-F238E27FC236}">
                <a16:creationId xmlns:a16="http://schemas.microsoft.com/office/drawing/2014/main" id="{D281BFF4-8957-418D-9FBD-DBC3E23FA726}"/>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13B2BA1C-5B32-4664-83C3-FFAC9C5F4A05}"/>
              </a:ext>
            </a:extLst>
          </p:cNvPr>
          <p:cNvSpPr>
            <a:spLocks noGrp="1"/>
          </p:cNvSpPr>
          <p:nvPr>
            <p:ph type="sldNum" sz="quarter" idx="12"/>
          </p:nvPr>
        </p:nvSpPr>
        <p:spPr/>
        <p:txBody>
          <a:bodyPr/>
          <a:lstStyle/>
          <a:p>
            <a:fld id="{7F862803-4F8D-4F18-89BB-904507E677EA}" type="slidenum">
              <a:rPr lang="fi-FI" smtClean="0"/>
              <a:t>‹#›</a:t>
            </a:fld>
            <a:endParaRPr lang="fi-FI"/>
          </a:p>
        </p:txBody>
      </p:sp>
    </p:spTree>
    <p:extLst>
      <p:ext uri="{BB962C8B-B14F-4D97-AF65-F5344CB8AC3E}">
        <p14:creationId xmlns:p14="http://schemas.microsoft.com/office/powerpoint/2010/main" val="54483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C013F94-17E0-4AC9-AAFB-101CA530755C}"/>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3" name="Alatunnisteen paikkamerkki 2">
            <a:extLst>
              <a:ext uri="{FF2B5EF4-FFF2-40B4-BE49-F238E27FC236}">
                <a16:creationId xmlns:a16="http://schemas.microsoft.com/office/drawing/2014/main" id="{14798CEA-4A8D-4615-9CAA-B5B21C038503}"/>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4B128AE-60E0-4770-AB49-7866465E34E9}"/>
              </a:ext>
            </a:extLst>
          </p:cNvPr>
          <p:cNvSpPr>
            <a:spLocks noGrp="1"/>
          </p:cNvSpPr>
          <p:nvPr>
            <p:ph type="sldNum" sz="quarter" idx="12"/>
          </p:nvPr>
        </p:nvSpPr>
        <p:spPr/>
        <p:txBody>
          <a:bodyPr/>
          <a:lstStyle/>
          <a:p>
            <a:fld id="{7F862803-4F8D-4F18-89BB-904507E677EA}" type="slidenum">
              <a:rPr lang="fi-FI" smtClean="0"/>
              <a:t>‹#›</a:t>
            </a:fld>
            <a:endParaRPr lang="fi-FI"/>
          </a:p>
        </p:txBody>
      </p:sp>
    </p:spTree>
    <p:extLst>
      <p:ext uri="{BB962C8B-B14F-4D97-AF65-F5344CB8AC3E}">
        <p14:creationId xmlns:p14="http://schemas.microsoft.com/office/powerpoint/2010/main" val="279748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Tasot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D1703A-DDCF-432C-8465-5C2FD9E048C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559B6C6-397A-4886-9EA7-725D5E69D286}"/>
              </a:ext>
            </a:extLst>
          </p:cNvPr>
          <p:cNvSpPr>
            <a:spLocks noGrp="1"/>
          </p:cNvSpPr>
          <p:nvPr>
            <p:ph idx="1"/>
          </p:nvPr>
        </p:nvSpPr>
        <p:spPr>
          <a:xfrm>
            <a:off x="5183188" y="987425"/>
            <a:ext cx="6172200" cy="487362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a:extLst>
              <a:ext uri="{FF2B5EF4-FFF2-40B4-BE49-F238E27FC236}">
                <a16:creationId xmlns:a16="http://schemas.microsoft.com/office/drawing/2014/main" id="{0FF90D62-87AF-42B9-9817-73C7BE7DD351}"/>
              </a:ext>
            </a:extLst>
          </p:cNvPr>
          <p:cNvSpPr>
            <a:spLocks noGrp="1"/>
          </p:cNvSpPr>
          <p:nvPr>
            <p:ph type="body" sz="half" idx="2"/>
          </p:nvPr>
        </p:nvSpPr>
        <p:spPr>
          <a:xfrm>
            <a:off x="839788" y="2336800"/>
            <a:ext cx="3932237" cy="3532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5" name="Päivämäärän paikkamerkki 4">
            <a:extLst>
              <a:ext uri="{FF2B5EF4-FFF2-40B4-BE49-F238E27FC236}">
                <a16:creationId xmlns:a16="http://schemas.microsoft.com/office/drawing/2014/main" id="{B7236023-D8F0-4A98-BCAE-0D1AEEEA5948}"/>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6" name="Alatunnisteen paikkamerkki 5">
            <a:extLst>
              <a:ext uri="{FF2B5EF4-FFF2-40B4-BE49-F238E27FC236}">
                <a16:creationId xmlns:a16="http://schemas.microsoft.com/office/drawing/2014/main" id="{DA4A6DE4-1887-4264-8745-0B8B1DFC5A6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243A893-479D-4D17-BD02-5ACAE9AF2163}"/>
              </a:ext>
            </a:extLst>
          </p:cNvPr>
          <p:cNvSpPr>
            <a:spLocks noGrp="1"/>
          </p:cNvSpPr>
          <p:nvPr>
            <p:ph type="sldNum" sz="quarter" idx="12"/>
          </p:nvPr>
        </p:nvSpPr>
        <p:spPr/>
        <p:txBody>
          <a:bodyPr/>
          <a:lstStyle/>
          <a:p>
            <a:fld id="{7F862803-4F8D-4F18-89BB-904507E677EA}" type="slidenum">
              <a:rPr lang="fi-FI" smtClean="0"/>
              <a:t>‹#›</a:t>
            </a:fld>
            <a:endParaRPr lang="fi-FI"/>
          </a:p>
        </p:txBody>
      </p:sp>
    </p:spTree>
    <p:extLst>
      <p:ext uri="{BB962C8B-B14F-4D97-AF65-F5344CB8AC3E}">
        <p14:creationId xmlns:p14="http://schemas.microsoft.com/office/powerpoint/2010/main" val="408095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E7811B-54DB-4554-9894-AF464802C92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EC07360-A495-48AD-AC65-414DC7413FD8}"/>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0803D9B-E9BE-4592-89CE-8FEF5F499662}"/>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5" name="Alatunnisteen paikkamerkki 4">
            <a:extLst>
              <a:ext uri="{FF2B5EF4-FFF2-40B4-BE49-F238E27FC236}">
                <a16:creationId xmlns:a16="http://schemas.microsoft.com/office/drawing/2014/main" id="{E5CCD593-493B-4EC0-9168-8F78DE6A20B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BFC98DF-43C9-4B73-9D05-9C4DEAF28479}"/>
              </a:ext>
            </a:extLst>
          </p:cNvPr>
          <p:cNvSpPr>
            <a:spLocks noGrp="1"/>
          </p:cNvSpPr>
          <p:nvPr>
            <p:ph type="sldNum" sz="quarter" idx="12"/>
          </p:nvPr>
        </p:nvSpPr>
        <p:spPr/>
        <p:txBody>
          <a:bodyPr/>
          <a:lstStyle/>
          <a:p>
            <a:fld id="{7F862803-4F8D-4F18-89BB-904507E677EA}" type="slidenum">
              <a:rPr lang="fi-FI" smtClean="0"/>
              <a:t>‹#›</a:t>
            </a:fld>
            <a:endParaRPr lang="fi-FI"/>
          </a:p>
        </p:txBody>
      </p:sp>
    </p:spTree>
    <p:extLst>
      <p:ext uri="{BB962C8B-B14F-4D97-AF65-F5344CB8AC3E}">
        <p14:creationId xmlns:p14="http://schemas.microsoft.com/office/powerpoint/2010/main" val="298748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2taso sininen pohja">
    <p:bg>
      <p:bgPr>
        <a:solidFill>
          <a:srgbClr val="1E325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BE2FA8-A86D-4973-BBF6-32D0F303843C}"/>
              </a:ext>
            </a:extLst>
          </p:cNvPr>
          <p:cNvSpPr>
            <a:spLocks noGrp="1"/>
          </p:cNvSpPr>
          <p:nvPr>
            <p:ph type="ctrTitle"/>
          </p:nvPr>
        </p:nvSpPr>
        <p:spPr>
          <a:xfrm>
            <a:off x="756248" y="2530764"/>
            <a:ext cx="9144000" cy="2824739"/>
          </a:xfrm>
        </p:spPr>
        <p:txBody>
          <a:bodyPr anchor="b">
            <a:noAutofit/>
          </a:bodyPr>
          <a:lstStyle>
            <a:lvl1pPr algn="l">
              <a:defRPr sz="9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2379A066-0B00-4613-862C-CD14F33A62DF}"/>
              </a:ext>
            </a:extLst>
          </p:cNvPr>
          <p:cNvSpPr>
            <a:spLocks noGrp="1"/>
          </p:cNvSpPr>
          <p:nvPr>
            <p:ph type="subTitle" idx="1"/>
          </p:nvPr>
        </p:nvSpPr>
        <p:spPr>
          <a:xfrm>
            <a:off x="756249" y="5516416"/>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64B62C4C-543F-4B9C-BEA5-95524B8392A3}"/>
              </a:ext>
            </a:extLst>
          </p:cNvPr>
          <p:cNvSpPr>
            <a:spLocks noGrp="1"/>
          </p:cNvSpPr>
          <p:nvPr>
            <p:ph type="dt" sz="half" idx="10"/>
          </p:nvPr>
        </p:nvSpPr>
        <p:spPr/>
        <p:txBody>
          <a:bodyPr/>
          <a:lstStyle>
            <a:lvl1pPr>
              <a:defRPr>
                <a:solidFill>
                  <a:schemeClr val="bg1"/>
                </a:solidFill>
                <a:latin typeface="Nunito Sans" panose="00000500000000000000" pitchFamily="2" charset="0"/>
              </a:defRPr>
            </a:lvl1pPr>
          </a:lstStyle>
          <a:p>
            <a:fld id="{C0960C1C-DD77-4A22-9FD4-CAA599486707}" type="datetimeFigureOut">
              <a:rPr lang="fi-FI" smtClean="0"/>
              <a:pPr/>
              <a:t>12.9.2023</a:t>
            </a:fld>
            <a:endParaRPr lang="fi-FI" dirty="0"/>
          </a:p>
        </p:txBody>
      </p:sp>
      <p:sp>
        <p:nvSpPr>
          <p:cNvPr id="5" name="Alatunnisteen paikkamerkki 4">
            <a:extLst>
              <a:ext uri="{FF2B5EF4-FFF2-40B4-BE49-F238E27FC236}">
                <a16:creationId xmlns:a16="http://schemas.microsoft.com/office/drawing/2014/main" id="{C36C4603-0215-4761-8034-1DBC6458822B}"/>
              </a:ext>
            </a:extLst>
          </p:cNvPr>
          <p:cNvSpPr>
            <a:spLocks noGrp="1"/>
          </p:cNvSpPr>
          <p:nvPr>
            <p:ph type="ftr" sz="quarter" idx="11"/>
          </p:nvPr>
        </p:nvSpPr>
        <p:spPr/>
        <p:txBody>
          <a:bodyPr/>
          <a:lstStyle>
            <a:lvl1pPr>
              <a:defRPr>
                <a:solidFill>
                  <a:schemeClr val="bg1"/>
                </a:solidFill>
                <a:latin typeface="Nunito Sans" panose="00000500000000000000" pitchFamily="2" charset="0"/>
              </a:defRPr>
            </a:lvl1pPr>
          </a:lstStyle>
          <a:p>
            <a:endParaRPr lang="fi-FI" dirty="0"/>
          </a:p>
        </p:txBody>
      </p:sp>
      <p:sp>
        <p:nvSpPr>
          <p:cNvPr id="6" name="Dian numeron paikkamerkki 5">
            <a:extLst>
              <a:ext uri="{FF2B5EF4-FFF2-40B4-BE49-F238E27FC236}">
                <a16:creationId xmlns:a16="http://schemas.microsoft.com/office/drawing/2014/main" id="{081A69C5-A657-4659-B87B-E6AB11769E08}"/>
              </a:ext>
            </a:extLst>
          </p:cNvPr>
          <p:cNvSpPr>
            <a:spLocks noGrp="1"/>
          </p:cNvSpPr>
          <p:nvPr>
            <p:ph type="sldNum" sz="quarter" idx="12"/>
          </p:nvPr>
        </p:nvSpPr>
        <p:spPr/>
        <p:txBody>
          <a:bodyPr/>
          <a:lstStyle>
            <a:lvl1pPr>
              <a:defRPr>
                <a:solidFill>
                  <a:schemeClr val="bg1"/>
                </a:solidFill>
                <a:latin typeface="Nunito Sans" panose="00000500000000000000" pitchFamily="2" charset="0"/>
              </a:defRPr>
            </a:lvl1pPr>
          </a:lstStyle>
          <a:p>
            <a:fld id="{7F862803-4F8D-4F18-89BB-904507E677EA}" type="slidenum">
              <a:rPr lang="fi-FI" smtClean="0"/>
              <a:pPr/>
              <a:t>‹#›</a:t>
            </a:fld>
            <a:endParaRPr lang="fi-FI" dirty="0"/>
          </a:p>
        </p:txBody>
      </p:sp>
      <p:pic>
        <p:nvPicPr>
          <p:cNvPr id="7" name="Kuva 6">
            <a:extLst>
              <a:ext uri="{FF2B5EF4-FFF2-40B4-BE49-F238E27FC236}">
                <a16:creationId xmlns:a16="http://schemas.microsoft.com/office/drawing/2014/main" id="{98079800-8FDB-476F-8606-B5FF4689D4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222" y="220377"/>
            <a:ext cx="747135" cy="1193983"/>
          </a:xfrm>
          <a:prstGeom prst="rect">
            <a:avLst/>
          </a:prstGeom>
        </p:spPr>
      </p:pic>
    </p:spTree>
    <p:extLst>
      <p:ext uri="{BB962C8B-B14F-4D97-AF65-F5344CB8AC3E}">
        <p14:creationId xmlns:p14="http://schemas.microsoft.com/office/powerpoint/2010/main" val="63863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CAF5F959-2931-4A3E-BB58-B8F00D596137}"/>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205E680-2120-4D0D-B82D-628321A0F49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264B85A-354D-45E3-8284-17162F39917A}"/>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5" name="Alatunnisteen paikkamerkki 4">
            <a:extLst>
              <a:ext uri="{FF2B5EF4-FFF2-40B4-BE49-F238E27FC236}">
                <a16:creationId xmlns:a16="http://schemas.microsoft.com/office/drawing/2014/main" id="{D1E461CB-FC3E-4702-A29D-A33F8880FCC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E78DB77-395D-4B9E-949B-74C8A1B90B9C}"/>
              </a:ext>
            </a:extLst>
          </p:cNvPr>
          <p:cNvSpPr>
            <a:spLocks noGrp="1"/>
          </p:cNvSpPr>
          <p:nvPr>
            <p:ph type="sldNum" sz="quarter" idx="12"/>
          </p:nvPr>
        </p:nvSpPr>
        <p:spPr/>
        <p:txBody>
          <a:bodyPr/>
          <a:lstStyle/>
          <a:p>
            <a:fld id="{7F862803-4F8D-4F18-89BB-904507E677EA}" type="slidenum">
              <a:rPr lang="fi-FI" smtClean="0"/>
              <a:t>‹#›</a:t>
            </a:fld>
            <a:endParaRPr lang="fi-FI"/>
          </a:p>
        </p:txBody>
      </p:sp>
    </p:spTree>
    <p:extLst>
      <p:ext uri="{BB962C8B-B14F-4D97-AF65-F5344CB8AC3E}">
        <p14:creationId xmlns:p14="http://schemas.microsoft.com/office/powerpoint/2010/main" val="348909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Otsikkodia 2taso sininen pohja">
    <p:bg>
      <p:bgPr>
        <a:solidFill>
          <a:srgbClr val="0096B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BE2FA8-A86D-4973-BBF6-32D0F303843C}"/>
              </a:ext>
            </a:extLst>
          </p:cNvPr>
          <p:cNvSpPr>
            <a:spLocks noGrp="1"/>
          </p:cNvSpPr>
          <p:nvPr>
            <p:ph type="ctrTitle"/>
          </p:nvPr>
        </p:nvSpPr>
        <p:spPr>
          <a:xfrm>
            <a:off x="756248" y="2530764"/>
            <a:ext cx="9144000" cy="2824739"/>
          </a:xfrm>
        </p:spPr>
        <p:txBody>
          <a:bodyPr anchor="b">
            <a:noAutofit/>
          </a:bodyPr>
          <a:lstStyle>
            <a:lvl1pPr algn="l">
              <a:defRPr sz="900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2379A066-0B00-4613-862C-CD14F33A62DF}"/>
              </a:ext>
            </a:extLst>
          </p:cNvPr>
          <p:cNvSpPr>
            <a:spLocks noGrp="1"/>
          </p:cNvSpPr>
          <p:nvPr>
            <p:ph type="subTitle" idx="1"/>
          </p:nvPr>
        </p:nvSpPr>
        <p:spPr>
          <a:xfrm>
            <a:off x="756249" y="5516416"/>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64B62C4C-543F-4B9C-BEA5-95524B8392A3}"/>
              </a:ext>
            </a:extLst>
          </p:cNvPr>
          <p:cNvSpPr>
            <a:spLocks noGrp="1"/>
          </p:cNvSpPr>
          <p:nvPr>
            <p:ph type="dt" sz="half" idx="10"/>
          </p:nvPr>
        </p:nvSpPr>
        <p:spPr/>
        <p:txBody>
          <a:bodyPr/>
          <a:lstStyle>
            <a:lvl1pPr>
              <a:defRPr>
                <a:solidFill>
                  <a:schemeClr val="bg1"/>
                </a:solidFill>
                <a:latin typeface="Nunito Sans" panose="00000500000000000000" pitchFamily="2" charset="0"/>
              </a:defRPr>
            </a:lvl1pPr>
          </a:lstStyle>
          <a:p>
            <a:fld id="{C0960C1C-DD77-4A22-9FD4-CAA599486707}" type="datetimeFigureOut">
              <a:rPr lang="fi-FI" smtClean="0"/>
              <a:pPr/>
              <a:t>12.9.2023</a:t>
            </a:fld>
            <a:endParaRPr lang="fi-FI" dirty="0"/>
          </a:p>
        </p:txBody>
      </p:sp>
      <p:sp>
        <p:nvSpPr>
          <p:cNvPr id="5" name="Alatunnisteen paikkamerkki 4">
            <a:extLst>
              <a:ext uri="{FF2B5EF4-FFF2-40B4-BE49-F238E27FC236}">
                <a16:creationId xmlns:a16="http://schemas.microsoft.com/office/drawing/2014/main" id="{C36C4603-0215-4761-8034-1DBC6458822B}"/>
              </a:ext>
            </a:extLst>
          </p:cNvPr>
          <p:cNvSpPr>
            <a:spLocks noGrp="1"/>
          </p:cNvSpPr>
          <p:nvPr>
            <p:ph type="ftr" sz="quarter" idx="11"/>
          </p:nvPr>
        </p:nvSpPr>
        <p:spPr/>
        <p:txBody>
          <a:bodyPr/>
          <a:lstStyle>
            <a:lvl1pPr>
              <a:defRPr>
                <a:solidFill>
                  <a:schemeClr val="bg1"/>
                </a:solidFill>
                <a:latin typeface="Nunito Sans" panose="00000500000000000000" pitchFamily="2" charset="0"/>
              </a:defRPr>
            </a:lvl1pPr>
          </a:lstStyle>
          <a:p>
            <a:endParaRPr lang="fi-FI" dirty="0"/>
          </a:p>
        </p:txBody>
      </p:sp>
      <p:sp>
        <p:nvSpPr>
          <p:cNvPr id="6" name="Dian numeron paikkamerkki 5">
            <a:extLst>
              <a:ext uri="{FF2B5EF4-FFF2-40B4-BE49-F238E27FC236}">
                <a16:creationId xmlns:a16="http://schemas.microsoft.com/office/drawing/2014/main" id="{081A69C5-A657-4659-B87B-E6AB11769E08}"/>
              </a:ext>
            </a:extLst>
          </p:cNvPr>
          <p:cNvSpPr>
            <a:spLocks noGrp="1"/>
          </p:cNvSpPr>
          <p:nvPr>
            <p:ph type="sldNum" sz="quarter" idx="12"/>
          </p:nvPr>
        </p:nvSpPr>
        <p:spPr/>
        <p:txBody>
          <a:bodyPr/>
          <a:lstStyle>
            <a:lvl1pPr>
              <a:defRPr>
                <a:solidFill>
                  <a:schemeClr val="bg1"/>
                </a:solidFill>
                <a:latin typeface="Nunito Sans" panose="00000500000000000000" pitchFamily="2" charset="0"/>
              </a:defRPr>
            </a:lvl1pPr>
          </a:lstStyle>
          <a:p>
            <a:fld id="{7F862803-4F8D-4F18-89BB-904507E677EA}" type="slidenum">
              <a:rPr lang="fi-FI" smtClean="0"/>
              <a:pPr/>
              <a:t>‹#›</a:t>
            </a:fld>
            <a:endParaRPr lang="fi-FI" dirty="0"/>
          </a:p>
        </p:txBody>
      </p:sp>
      <p:pic>
        <p:nvPicPr>
          <p:cNvPr id="7" name="Kuva 6">
            <a:extLst>
              <a:ext uri="{FF2B5EF4-FFF2-40B4-BE49-F238E27FC236}">
                <a16:creationId xmlns:a16="http://schemas.microsoft.com/office/drawing/2014/main" id="{98079800-8FDB-476F-8606-B5FF4689D4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223" y="225140"/>
            <a:ext cx="748265" cy="1195789"/>
          </a:xfrm>
          <a:prstGeom prst="rect">
            <a:avLst/>
          </a:prstGeom>
        </p:spPr>
      </p:pic>
    </p:spTree>
    <p:extLst>
      <p:ext uri="{BB962C8B-B14F-4D97-AF65-F5344CB8AC3E}">
        <p14:creationId xmlns:p14="http://schemas.microsoft.com/office/powerpoint/2010/main" val="235269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una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CFD1C3-866A-4A3E-B01A-E7B50DB9C881}"/>
              </a:ext>
            </a:extLst>
          </p:cNvPr>
          <p:cNvSpPr>
            <a:spLocks noGrp="1"/>
          </p:cNvSpPr>
          <p:nvPr>
            <p:ph type="title"/>
          </p:nvPr>
        </p:nvSpPr>
        <p:spPr>
          <a:xfrm>
            <a:off x="838200" y="983961"/>
            <a:ext cx="10515600" cy="1325563"/>
          </a:xfrm>
        </p:spPr>
        <p:txBody>
          <a:bodyPr/>
          <a:lstStyle>
            <a:lvl1pPr>
              <a:defRPr>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5E201D77-9F32-4EBF-8815-B2BDD15C0968}"/>
              </a:ext>
            </a:extLst>
          </p:cNvPr>
          <p:cNvSpPr>
            <a:spLocks noGrp="1"/>
          </p:cNvSpPr>
          <p:nvPr>
            <p:ph idx="1"/>
          </p:nvPr>
        </p:nvSpPr>
        <p:spPr>
          <a:xfrm>
            <a:off x="838200" y="2410691"/>
            <a:ext cx="10515600" cy="3766272"/>
          </a:xfrm>
        </p:spPr>
        <p:txBody>
          <a:bodyPr/>
          <a:lstStyle>
            <a:lvl1pPr>
              <a:defRPr>
                <a:solidFill>
                  <a:srgbClr val="E82070"/>
                </a:solidFill>
              </a:defRPr>
            </a:lvl1pPr>
            <a:lvl2pPr>
              <a:defRPr>
                <a:solidFill>
                  <a:srgbClr val="E82070"/>
                </a:solidFill>
              </a:defRPr>
            </a:lvl2pPr>
            <a:lvl3pPr>
              <a:defRPr>
                <a:solidFill>
                  <a:srgbClr val="E82070"/>
                </a:solidFill>
              </a:defRPr>
            </a:lvl3pPr>
            <a:lvl4pPr>
              <a:defRPr>
                <a:solidFill>
                  <a:srgbClr val="E82070"/>
                </a:solidFill>
              </a:defRPr>
            </a:lvl4pPr>
            <a:lvl5pPr>
              <a:defRPr>
                <a:solidFill>
                  <a:srgbClr val="E82070"/>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38A015CB-0724-4F4B-AFF2-6A7A9D85CF02}"/>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5" name="Alatunnisteen paikkamerkki 4">
            <a:extLst>
              <a:ext uri="{FF2B5EF4-FFF2-40B4-BE49-F238E27FC236}">
                <a16:creationId xmlns:a16="http://schemas.microsoft.com/office/drawing/2014/main" id="{F69C2DC2-6F65-4AFE-8DD9-16F0367203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3720FED-66D1-42F9-9F14-1C26463FEC54}"/>
              </a:ext>
            </a:extLst>
          </p:cNvPr>
          <p:cNvSpPr>
            <a:spLocks noGrp="1"/>
          </p:cNvSpPr>
          <p:nvPr>
            <p:ph type="sldNum" sz="quarter" idx="12"/>
          </p:nvPr>
        </p:nvSpPr>
        <p:spPr/>
        <p:txBody>
          <a:bodyPr/>
          <a:lstStyle/>
          <a:p>
            <a:fld id="{7F862803-4F8D-4F18-89BB-904507E677EA}" type="slidenum">
              <a:rPr lang="fi-FI" smtClean="0"/>
              <a:t>‹#›</a:t>
            </a:fld>
            <a:endParaRPr lang="fi-FI"/>
          </a:p>
        </p:txBody>
      </p:sp>
    </p:spTree>
    <p:extLst>
      <p:ext uri="{BB962C8B-B14F-4D97-AF65-F5344CB8AC3E}">
        <p14:creationId xmlns:p14="http://schemas.microsoft.com/office/powerpoint/2010/main" val="283286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Otsikko ja sisältö, sin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CFD1C3-866A-4A3E-B01A-E7B50DB9C881}"/>
              </a:ext>
            </a:extLst>
          </p:cNvPr>
          <p:cNvSpPr>
            <a:spLocks noGrp="1"/>
          </p:cNvSpPr>
          <p:nvPr>
            <p:ph type="title"/>
          </p:nvPr>
        </p:nvSpPr>
        <p:spPr>
          <a:xfrm>
            <a:off x="838200" y="983961"/>
            <a:ext cx="10515600" cy="1325563"/>
          </a:xfrm>
        </p:spPr>
        <p:txBody>
          <a:bodyPr/>
          <a:lstStyle>
            <a:lvl1pPr>
              <a:defRPr>
                <a:solidFill>
                  <a:srgbClr val="1B3359"/>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5E201D77-9F32-4EBF-8815-B2BDD15C0968}"/>
              </a:ext>
            </a:extLst>
          </p:cNvPr>
          <p:cNvSpPr>
            <a:spLocks noGrp="1"/>
          </p:cNvSpPr>
          <p:nvPr>
            <p:ph idx="1"/>
          </p:nvPr>
        </p:nvSpPr>
        <p:spPr>
          <a:xfrm>
            <a:off x="838200" y="2410691"/>
            <a:ext cx="10515600" cy="3766272"/>
          </a:xfrm>
        </p:spPr>
        <p:txBody>
          <a:bodyPr/>
          <a:lstStyle>
            <a:lvl1pPr>
              <a:defRPr>
                <a:solidFill>
                  <a:srgbClr val="1E3255"/>
                </a:solidFill>
              </a:defRPr>
            </a:lvl1pPr>
            <a:lvl2pPr>
              <a:defRPr>
                <a:solidFill>
                  <a:srgbClr val="1E3255"/>
                </a:solidFill>
              </a:defRPr>
            </a:lvl2pPr>
            <a:lvl3pPr>
              <a:defRPr>
                <a:solidFill>
                  <a:srgbClr val="1E3255"/>
                </a:solidFill>
              </a:defRPr>
            </a:lvl3pPr>
            <a:lvl4pPr>
              <a:defRPr>
                <a:solidFill>
                  <a:srgbClr val="1E3255"/>
                </a:solidFill>
              </a:defRPr>
            </a:lvl4pPr>
            <a:lvl5pPr>
              <a:defRPr>
                <a:solidFill>
                  <a:srgbClr val="1E3255"/>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38A015CB-0724-4F4B-AFF2-6A7A9D85CF02}"/>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5" name="Alatunnisteen paikkamerkki 4">
            <a:extLst>
              <a:ext uri="{FF2B5EF4-FFF2-40B4-BE49-F238E27FC236}">
                <a16:creationId xmlns:a16="http://schemas.microsoft.com/office/drawing/2014/main" id="{F69C2DC2-6F65-4AFE-8DD9-16F0367203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3720FED-66D1-42F9-9F14-1C26463FEC54}"/>
              </a:ext>
            </a:extLst>
          </p:cNvPr>
          <p:cNvSpPr>
            <a:spLocks noGrp="1"/>
          </p:cNvSpPr>
          <p:nvPr>
            <p:ph type="sldNum" sz="quarter" idx="12"/>
          </p:nvPr>
        </p:nvSpPr>
        <p:spPr/>
        <p:txBody>
          <a:bodyPr/>
          <a:lstStyle/>
          <a:p>
            <a:fld id="{7F862803-4F8D-4F18-89BB-904507E677EA}" type="slidenum">
              <a:rPr lang="fi-FI" smtClean="0"/>
              <a:t>‹#›</a:t>
            </a:fld>
            <a:endParaRPr lang="fi-FI"/>
          </a:p>
        </p:txBody>
      </p:sp>
    </p:spTree>
    <p:extLst>
      <p:ext uri="{BB962C8B-B14F-4D97-AF65-F5344CB8AC3E}">
        <p14:creationId xmlns:p14="http://schemas.microsoft.com/office/powerpoint/2010/main" val="94813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Väliotsikko 1">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47E280-D307-4425-A294-AFADD01E8132}"/>
              </a:ext>
            </a:extLst>
          </p:cNvPr>
          <p:cNvSpPr>
            <a:spLocks noGrp="1"/>
          </p:cNvSpPr>
          <p:nvPr>
            <p:ph type="title" hasCustomPrompt="1"/>
          </p:nvPr>
        </p:nvSpPr>
        <p:spPr>
          <a:xfrm>
            <a:off x="831850" y="3429000"/>
            <a:ext cx="10515600" cy="2852737"/>
          </a:xfrm>
        </p:spPr>
        <p:txBody>
          <a:bodyPr anchor="b">
            <a:normAutofit/>
          </a:bodyPr>
          <a:lstStyle>
            <a:lvl1pPr>
              <a:defRPr sz="7200">
                <a:solidFill>
                  <a:schemeClr val="bg1"/>
                </a:solidFill>
              </a:defRPr>
            </a:lvl1pPr>
          </a:lstStyle>
          <a:p>
            <a:br>
              <a:rPr lang="fi-FI" dirty="0"/>
            </a:br>
            <a:r>
              <a:rPr lang="fi-FI" dirty="0"/>
              <a:t>Väliotsikko </a:t>
            </a:r>
            <a:br>
              <a:rPr lang="fi-FI" dirty="0"/>
            </a:br>
            <a:r>
              <a:rPr lang="fi-FI" dirty="0"/>
              <a:t>sivu 1 </a:t>
            </a:r>
          </a:p>
        </p:txBody>
      </p:sp>
      <p:sp>
        <p:nvSpPr>
          <p:cNvPr id="3" name="Tekstin paikkamerkki 2">
            <a:extLst>
              <a:ext uri="{FF2B5EF4-FFF2-40B4-BE49-F238E27FC236}">
                <a16:creationId xmlns:a16="http://schemas.microsoft.com/office/drawing/2014/main" id="{8E357A87-0A7E-4FAC-9987-0B7379729FB8}"/>
              </a:ext>
            </a:extLst>
          </p:cNvPr>
          <p:cNvSpPr>
            <a:spLocks noGrp="1"/>
          </p:cNvSpPr>
          <p:nvPr>
            <p:ph type="body" idx="1" hasCustomPrompt="1"/>
          </p:nvPr>
        </p:nvSpPr>
        <p:spPr>
          <a:xfrm>
            <a:off x="831850" y="2678906"/>
            <a:ext cx="10515600" cy="1500187"/>
          </a:xfrm>
        </p:spPr>
        <p:txBody>
          <a:bodyPr anchor="b">
            <a:noAutofit/>
          </a:bodyPr>
          <a:lstStyle>
            <a:lvl1pPr marL="0" indent="0">
              <a:buNone/>
              <a:defRPr sz="9600" b="1">
                <a:solidFill>
                  <a:schemeClr val="accent1"/>
                </a:solidFill>
                <a:latin typeface="Kanit" panose="00000500000000000000" pitchFamily="2" charset="-34"/>
                <a:cs typeface="Kanit" panose="00000500000000000000" pitchFamily="2" charset="-34"/>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01</a:t>
            </a:r>
          </a:p>
        </p:txBody>
      </p:sp>
      <p:sp>
        <p:nvSpPr>
          <p:cNvPr id="4" name="Päivämäärän paikkamerkki 3">
            <a:extLst>
              <a:ext uri="{FF2B5EF4-FFF2-40B4-BE49-F238E27FC236}">
                <a16:creationId xmlns:a16="http://schemas.microsoft.com/office/drawing/2014/main" id="{4CA7AB30-33A2-46C2-9357-04BC89BF94C6}"/>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5" name="Alatunnisteen paikkamerkki 4">
            <a:extLst>
              <a:ext uri="{FF2B5EF4-FFF2-40B4-BE49-F238E27FC236}">
                <a16:creationId xmlns:a16="http://schemas.microsoft.com/office/drawing/2014/main" id="{4DD113CA-8D81-471F-A7CE-03B3F766CBA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DCB259B-FFB9-4214-9D65-4BD3FC42332E}"/>
              </a:ext>
            </a:extLst>
          </p:cNvPr>
          <p:cNvSpPr>
            <a:spLocks noGrp="1"/>
          </p:cNvSpPr>
          <p:nvPr>
            <p:ph type="sldNum" sz="quarter" idx="12"/>
          </p:nvPr>
        </p:nvSpPr>
        <p:spPr/>
        <p:txBody>
          <a:bodyPr/>
          <a:lstStyle/>
          <a:p>
            <a:fld id="{7F862803-4F8D-4F18-89BB-904507E677EA}" type="slidenum">
              <a:rPr lang="fi-FI" smtClean="0"/>
              <a:t>‹#›</a:t>
            </a:fld>
            <a:endParaRPr lang="fi-FI"/>
          </a:p>
        </p:txBody>
      </p:sp>
      <p:grpSp>
        <p:nvGrpSpPr>
          <p:cNvPr id="16" name="Ryhmä 15">
            <a:extLst>
              <a:ext uri="{FF2B5EF4-FFF2-40B4-BE49-F238E27FC236}">
                <a16:creationId xmlns:a16="http://schemas.microsoft.com/office/drawing/2014/main" id="{4E40BC3D-0D31-4F1F-A539-DD61083B4E00}"/>
              </a:ext>
            </a:extLst>
          </p:cNvPr>
          <p:cNvGrpSpPr/>
          <p:nvPr userDrawn="1"/>
        </p:nvGrpSpPr>
        <p:grpSpPr>
          <a:xfrm>
            <a:off x="11157526" y="225147"/>
            <a:ext cx="742373" cy="1188173"/>
            <a:chOff x="10974388" y="5087938"/>
            <a:chExt cx="925512" cy="1558926"/>
          </a:xfrm>
          <a:solidFill>
            <a:schemeClr val="bg1"/>
          </a:solidFill>
        </p:grpSpPr>
        <p:grpSp>
          <p:nvGrpSpPr>
            <p:cNvPr id="17" name="Ryhmä 16">
              <a:extLst>
                <a:ext uri="{FF2B5EF4-FFF2-40B4-BE49-F238E27FC236}">
                  <a16:creationId xmlns:a16="http://schemas.microsoft.com/office/drawing/2014/main" id="{2ABE9A88-993D-4038-A3BC-B26D4275B8C7}"/>
                </a:ext>
              </a:extLst>
            </p:cNvPr>
            <p:cNvGrpSpPr/>
            <p:nvPr userDrawn="1"/>
          </p:nvGrpSpPr>
          <p:grpSpPr>
            <a:xfrm>
              <a:off x="10979150" y="5087938"/>
              <a:ext cx="920750" cy="1011238"/>
              <a:chOff x="10979150" y="5087938"/>
              <a:chExt cx="920750" cy="1011238"/>
            </a:xfrm>
            <a:grpFill/>
          </p:grpSpPr>
          <p:sp>
            <p:nvSpPr>
              <p:cNvPr id="19" name="Freeform 5">
                <a:extLst>
                  <a:ext uri="{FF2B5EF4-FFF2-40B4-BE49-F238E27FC236}">
                    <a16:creationId xmlns:a16="http://schemas.microsoft.com/office/drawing/2014/main" id="{65A95DF0-C90F-44C8-84E9-8C65F110FD3F}"/>
                  </a:ext>
                </a:extLst>
              </p:cNvPr>
              <p:cNvSpPr>
                <a:spLocks noEditPoints="1"/>
              </p:cNvSpPr>
              <p:nvPr userDrawn="1"/>
            </p:nvSpPr>
            <p:spPr bwMode="auto">
              <a:xfrm>
                <a:off x="10979150" y="5087938"/>
                <a:ext cx="920750" cy="439738"/>
              </a:xfrm>
              <a:custGeom>
                <a:avLst/>
                <a:gdLst>
                  <a:gd name="T0" fmla="*/ 235 w 342"/>
                  <a:gd name="T1" fmla="*/ 95 h 164"/>
                  <a:gd name="T2" fmla="*/ 253 w 342"/>
                  <a:gd name="T3" fmla="*/ 46 h 164"/>
                  <a:gd name="T4" fmla="*/ 271 w 342"/>
                  <a:gd name="T5" fmla="*/ 95 h 164"/>
                  <a:gd name="T6" fmla="*/ 235 w 342"/>
                  <a:gd name="T7" fmla="*/ 95 h 164"/>
                  <a:gd name="T8" fmla="*/ 165 w 342"/>
                  <a:gd name="T9" fmla="*/ 164 h 164"/>
                  <a:gd name="T10" fmla="*/ 215 w 342"/>
                  <a:gd name="T11" fmla="*/ 164 h 164"/>
                  <a:gd name="T12" fmla="*/ 228 w 342"/>
                  <a:gd name="T13" fmla="*/ 129 h 164"/>
                  <a:gd name="T14" fmla="*/ 278 w 342"/>
                  <a:gd name="T15" fmla="*/ 129 h 164"/>
                  <a:gd name="T16" fmla="*/ 292 w 342"/>
                  <a:gd name="T17" fmla="*/ 164 h 164"/>
                  <a:gd name="T18" fmla="*/ 342 w 342"/>
                  <a:gd name="T19" fmla="*/ 164 h 164"/>
                  <a:gd name="T20" fmla="*/ 279 w 342"/>
                  <a:gd name="T21" fmla="*/ 0 h 164"/>
                  <a:gd name="T22" fmla="*/ 228 w 342"/>
                  <a:gd name="T23" fmla="*/ 0 h 164"/>
                  <a:gd name="T24" fmla="*/ 165 w 342"/>
                  <a:gd name="T25" fmla="*/ 164 h 164"/>
                  <a:gd name="T26" fmla="*/ 48 w 342"/>
                  <a:gd name="T27" fmla="*/ 79 h 164"/>
                  <a:gd name="T28" fmla="*/ 48 w 342"/>
                  <a:gd name="T29" fmla="*/ 36 h 164"/>
                  <a:gd name="T30" fmla="*/ 75 w 342"/>
                  <a:gd name="T31" fmla="*/ 36 h 164"/>
                  <a:gd name="T32" fmla="*/ 95 w 342"/>
                  <a:gd name="T33" fmla="*/ 58 h 164"/>
                  <a:gd name="T34" fmla="*/ 89 w 342"/>
                  <a:gd name="T35" fmla="*/ 74 h 164"/>
                  <a:gd name="T36" fmla="*/ 73 w 342"/>
                  <a:gd name="T37" fmla="*/ 79 h 164"/>
                  <a:gd name="T38" fmla="*/ 48 w 342"/>
                  <a:gd name="T39" fmla="*/ 79 h 164"/>
                  <a:gd name="T40" fmla="*/ 0 w 342"/>
                  <a:gd name="T41" fmla="*/ 164 h 164"/>
                  <a:gd name="T42" fmla="*/ 48 w 342"/>
                  <a:gd name="T43" fmla="*/ 164 h 164"/>
                  <a:gd name="T44" fmla="*/ 48 w 342"/>
                  <a:gd name="T45" fmla="*/ 116 h 164"/>
                  <a:gd name="T46" fmla="*/ 61 w 342"/>
                  <a:gd name="T47" fmla="*/ 116 h 164"/>
                  <a:gd name="T48" fmla="*/ 70 w 342"/>
                  <a:gd name="T49" fmla="*/ 118 h 164"/>
                  <a:gd name="T50" fmla="*/ 75 w 342"/>
                  <a:gd name="T51" fmla="*/ 124 h 164"/>
                  <a:gd name="T52" fmla="*/ 92 w 342"/>
                  <a:gd name="T53" fmla="*/ 164 h 164"/>
                  <a:gd name="T54" fmla="*/ 142 w 342"/>
                  <a:gd name="T55" fmla="*/ 164 h 164"/>
                  <a:gd name="T56" fmla="*/ 123 w 342"/>
                  <a:gd name="T57" fmla="*/ 121 h 164"/>
                  <a:gd name="T58" fmla="*/ 119 w 342"/>
                  <a:gd name="T59" fmla="*/ 112 h 164"/>
                  <a:gd name="T60" fmla="*/ 114 w 342"/>
                  <a:gd name="T61" fmla="*/ 107 h 164"/>
                  <a:gd name="T62" fmla="*/ 136 w 342"/>
                  <a:gd name="T63" fmla="*/ 87 h 164"/>
                  <a:gd name="T64" fmla="*/ 144 w 342"/>
                  <a:gd name="T65" fmla="*/ 58 h 164"/>
                  <a:gd name="T66" fmla="*/ 129 w 342"/>
                  <a:gd name="T67" fmla="*/ 15 h 164"/>
                  <a:gd name="T68" fmla="*/ 85 w 342"/>
                  <a:gd name="T69" fmla="*/ 0 h 164"/>
                  <a:gd name="T70" fmla="*/ 0 w 342"/>
                  <a:gd name="T71" fmla="*/ 0 h 164"/>
                  <a:gd name="T72" fmla="*/ 0 w 342"/>
                  <a:gd name="T7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164">
                    <a:moveTo>
                      <a:pt x="235" y="95"/>
                    </a:moveTo>
                    <a:cubicBezTo>
                      <a:pt x="253" y="46"/>
                      <a:pt x="253" y="46"/>
                      <a:pt x="253" y="46"/>
                    </a:cubicBezTo>
                    <a:cubicBezTo>
                      <a:pt x="271" y="95"/>
                      <a:pt x="271" y="95"/>
                      <a:pt x="271" y="95"/>
                    </a:cubicBezTo>
                    <a:lnTo>
                      <a:pt x="235" y="95"/>
                    </a:lnTo>
                    <a:close/>
                    <a:moveTo>
                      <a:pt x="165" y="164"/>
                    </a:moveTo>
                    <a:cubicBezTo>
                      <a:pt x="215" y="164"/>
                      <a:pt x="215" y="164"/>
                      <a:pt x="215" y="164"/>
                    </a:cubicBezTo>
                    <a:cubicBezTo>
                      <a:pt x="228" y="129"/>
                      <a:pt x="228" y="129"/>
                      <a:pt x="228" y="129"/>
                    </a:cubicBezTo>
                    <a:cubicBezTo>
                      <a:pt x="278" y="129"/>
                      <a:pt x="278" y="129"/>
                      <a:pt x="278" y="129"/>
                    </a:cubicBezTo>
                    <a:cubicBezTo>
                      <a:pt x="292" y="164"/>
                      <a:pt x="292" y="164"/>
                      <a:pt x="292" y="164"/>
                    </a:cubicBezTo>
                    <a:cubicBezTo>
                      <a:pt x="342" y="164"/>
                      <a:pt x="342" y="164"/>
                      <a:pt x="342" y="164"/>
                    </a:cubicBezTo>
                    <a:cubicBezTo>
                      <a:pt x="279" y="0"/>
                      <a:pt x="279" y="0"/>
                      <a:pt x="279" y="0"/>
                    </a:cubicBezTo>
                    <a:cubicBezTo>
                      <a:pt x="228" y="0"/>
                      <a:pt x="228" y="0"/>
                      <a:pt x="228" y="0"/>
                    </a:cubicBezTo>
                    <a:lnTo>
                      <a:pt x="165" y="164"/>
                    </a:lnTo>
                    <a:close/>
                    <a:moveTo>
                      <a:pt x="48" y="79"/>
                    </a:moveTo>
                    <a:cubicBezTo>
                      <a:pt x="48" y="36"/>
                      <a:pt x="48" y="36"/>
                      <a:pt x="48" y="36"/>
                    </a:cubicBezTo>
                    <a:cubicBezTo>
                      <a:pt x="75" y="36"/>
                      <a:pt x="75" y="36"/>
                      <a:pt x="75" y="36"/>
                    </a:cubicBezTo>
                    <a:cubicBezTo>
                      <a:pt x="88" y="36"/>
                      <a:pt x="95" y="44"/>
                      <a:pt x="95" y="58"/>
                    </a:cubicBezTo>
                    <a:cubicBezTo>
                      <a:pt x="95" y="65"/>
                      <a:pt x="93" y="70"/>
                      <a:pt x="89" y="74"/>
                    </a:cubicBezTo>
                    <a:cubicBezTo>
                      <a:pt x="86" y="77"/>
                      <a:pt x="80" y="79"/>
                      <a:pt x="73" y="79"/>
                    </a:cubicBezTo>
                    <a:lnTo>
                      <a:pt x="48" y="79"/>
                    </a:lnTo>
                    <a:close/>
                    <a:moveTo>
                      <a:pt x="0" y="164"/>
                    </a:moveTo>
                    <a:cubicBezTo>
                      <a:pt x="48" y="164"/>
                      <a:pt x="48" y="164"/>
                      <a:pt x="48" y="164"/>
                    </a:cubicBezTo>
                    <a:cubicBezTo>
                      <a:pt x="48" y="116"/>
                      <a:pt x="48" y="116"/>
                      <a:pt x="48" y="116"/>
                    </a:cubicBezTo>
                    <a:cubicBezTo>
                      <a:pt x="61" y="116"/>
                      <a:pt x="61" y="116"/>
                      <a:pt x="61" y="116"/>
                    </a:cubicBezTo>
                    <a:cubicBezTo>
                      <a:pt x="65" y="116"/>
                      <a:pt x="68" y="117"/>
                      <a:pt x="70" y="118"/>
                    </a:cubicBezTo>
                    <a:cubicBezTo>
                      <a:pt x="72" y="119"/>
                      <a:pt x="73" y="121"/>
                      <a:pt x="75" y="124"/>
                    </a:cubicBezTo>
                    <a:cubicBezTo>
                      <a:pt x="92" y="164"/>
                      <a:pt x="92" y="164"/>
                      <a:pt x="92" y="164"/>
                    </a:cubicBezTo>
                    <a:cubicBezTo>
                      <a:pt x="142" y="164"/>
                      <a:pt x="142" y="164"/>
                      <a:pt x="142" y="164"/>
                    </a:cubicBezTo>
                    <a:cubicBezTo>
                      <a:pt x="123" y="121"/>
                      <a:pt x="123" y="121"/>
                      <a:pt x="123" y="121"/>
                    </a:cubicBezTo>
                    <a:cubicBezTo>
                      <a:pt x="122" y="117"/>
                      <a:pt x="120" y="114"/>
                      <a:pt x="119" y="112"/>
                    </a:cubicBezTo>
                    <a:cubicBezTo>
                      <a:pt x="117" y="110"/>
                      <a:pt x="116" y="108"/>
                      <a:pt x="114" y="107"/>
                    </a:cubicBezTo>
                    <a:cubicBezTo>
                      <a:pt x="123" y="102"/>
                      <a:pt x="131" y="95"/>
                      <a:pt x="136" y="87"/>
                    </a:cubicBezTo>
                    <a:cubicBezTo>
                      <a:pt x="142" y="79"/>
                      <a:pt x="144" y="69"/>
                      <a:pt x="144" y="58"/>
                    </a:cubicBezTo>
                    <a:cubicBezTo>
                      <a:pt x="144" y="40"/>
                      <a:pt x="139" y="26"/>
                      <a:pt x="129" y="15"/>
                    </a:cubicBezTo>
                    <a:cubicBezTo>
                      <a:pt x="120" y="5"/>
                      <a:pt x="105" y="0"/>
                      <a:pt x="85" y="0"/>
                    </a:cubicBezTo>
                    <a:cubicBezTo>
                      <a:pt x="0" y="0"/>
                      <a:pt x="0" y="0"/>
                      <a:pt x="0" y="0"/>
                    </a:cubicBezTo>
                    <a:lnTo>
                      <a:pt x="0"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6">
                <a:extLst>
                  <a:ext uri="{FF2B5EF4-FFF2-40B4-BE49-F238E27FC236}">
                    <a16:creationId xmlns:a16="http://schemas.microsoft.com/office/drawing/2014/main" id="{4BB47C6D-6B84-4D3D-BCEE-62E9C7B1A659}"/>
                  </a:ext>
                </a:extLst>
              </p:cNvPr>
              <p:cNvSpPr>
                <a:spLocks/>
              </p:cNvSpPr>
              <p:nvPr userDrawn="1"/>
            </p:nvSpPr>
            <p:spPr bwMode="auto">
              <a:xfrm>
                <a:off x="10987088" y="5643563"/>
                <a:ext cx="347662" cy="455613"/>
              </a:xfrm>
              <a:custGeom>
                <a:avLst/>
                <a:gdLst>
                  <a:gd name="T0" fmla="*/ 59 w 129"/>
                  <a:gd name="T1" fmla="*/ 170 h 170"/>
                  <a:gd name="T2" fmla="*/ 111 w 129"/>
                  <a:gd name="T3" fmla="*/ 156 h 170"/>
                  <a:gd name="T4" fmla="*/ 129 w 129"/>
                  <a:gd name="T5" fmla="*/ 120 h 170"/>
                  <a:gd name="T6" fmla="*/ 125 w 129"/>
                  <a:gd name="T7" fmla="*/ 96 h 170"/>
                  <a:gd name="T8" fmla="*/ 110 w 129"/>
                  <a:gd name="T9" fmla="*/ 79 h 170"/>
                  <a:gd name="T10" fmla="*/ 80 w 129"/>
                  <a:gd name="T11" fmla="*/ 66 h 170"/>
                  <a:gd name="T12" fmla="*/ 60 w 129"/>
                  <a:gd name="T13" fmla="*/ 61 h 170"/>
                  <a:gd name="T14" fmla="*/ 52 w 129"/>
                  <a:gd name="T15" fmla="*/ 56 h 170"/>
                  <a:gd name="T16" fmla="*/ 49 w 129"/>
                  <a:gd name="T17" fmla="*/ 49 h 170"/>
                  <a:gd name="T18" fmla="*/ 56 w 129"/>
                  <a:gd name="T19" fmla="*/ 40 h 170"/>
                  <a:gd name="T20" fmla="*/ 76 w 129"/>
                  <a:gd name="T21" fmla="*/ 38 h 170"/>
                  <a:gd name="T22" fmla="*/ 120 w 129"/>
                  <a:gd name="T23" fmla="*/ 47 h 170"/>
                  <a:gd name="T24" fmla="*/ 120 w 129"/>
                  <a:gd name="T25" fmla="*/ 8 h 170"/>
                  <a:gd name="T26" fmla="*/ 96 w 129"/>
                  <a:gd name="T27" fmla="*/ 2 h 170"/>
                  <a:gd name="T28" fmla="*/ 68 w 129"/>
                  <a:gd name="T29" fmla="*/ 0 h 170"/>
                  <a:gd name="T30" fmla="*/ 17 w 129"/>
                  <a:gd name="T31" fmla="*/ 13 h 170"/>
                  <a:gd name="T32" fmla="*/ 0 w 129"/>
                  <a:gd name="T33" fmla="*/ 50 h 170"/>
                  <a:gd name="T34" fmla="*/ 4 w 129"/>
                  <a:gd name="T35" fmla="*/ 72 h 170"/>
                  <a:gd name="T36" fmla="*/ 18 w 129"/>
                  <a:gd name="T37" fmla="*/ 88 h 170"/>
                  <a:gd name="T38" fmla="*/ 44 w 129"/>
                  <a:gd name="T39" fmla="*/ 99 h 170"/>
                  <a:gd name="T40" fmla="*/ 50 w 129"/>
                  <a:gd name="T41" fmla="*/ 101 h 170"/>
                  <a:gd name="T42" fmla="*/ 68 w 129"/>
                  <a:gd name="T43" fmla="*/ 107 h 170"/>
                  <a:gd name="T44" fmla="*/ 77 w 129"/>
                  <a:gd name="T45" fmla="*/ 112 h 170"/>
                  <a:gd name="T46" fmla="*/ 80 w 129"/>
                  <a:gd name="T47" fmla="*/ 120 h 170"/>
                  <a:gd name="T48" fmla="*/ 74 w 129"/>
                  <a:gd name="T49" fmla="*/ 130 h 170"/>
                  <a:gd name="T50" fmla="*/ 54 w 129"/>
                  <a:gd name="T51" fmla="*/ 132 h 170"/>
                  <a:gd name="T52" fmla="*/ 28 w 129"/>
                  <a:gd name="T53" fmla="*/ 129 h 170"/>
                  <a:gd name="T54" fmla="*/ 2 w 129"/>
                  <a:gd name="T55" fmla="*/ 120 h 170"/>
                  <a:gd name="T56" fmla="*/ 2 w 129"/>
                  <a:gd name="T57" fmla="*/ 160 h 170"/>
                  <a:gd name="T58" fmla="*/ 27 w 129"/>
                  <a:gd name="T59" fmla="*/ 167 h 170"/>
                  <a:gd name="T60" fmla="*/ 59 w 129"/>
                  <a:gd name="T61"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170">
                    <a:moveTo>
                      <a:pt x="59" y="170"/>
                    </a:moveTo>
                    <a:cubicBezTo>
                      <a:pt x="82" y="170"/>
                      <a:pt x="99" y="165"/>
                      <a:pt x="111" y="156"/>
                    </a:cubicBezTo>
                    <a:cubicBezTo>
                      <a:pt x="123" y="147"/>
                      <a:pt x="129" y="135"/>
                      <a:pt x="129" y="120"/>
                    </a:cubicBezTo>
                    <a:cubicBezTo>
                      <a:pt x="129" y="111"/>
                      <a:pt x="127" y="103"/>
                      <a:pt x="125" y="96"/>
                    </a:cubicBezTo>
                    <a:cubicBezTo>
                      <a:pt x="122" y="90"/>
                      <a:pt x="117" y="84"/>
                      <a:pt x="110" y="79"/>
                    </a:cubicBezTo>
                    <a:cubicBezTo>
                      <a:pt x="103" y="74"/>
                      <a:pt x="93" y="70"/>
                      <a:pt x="80" y="66"/>
                    </a:cubicBezTo>
                    <a:cubicBezTo>
                      <a:pt x="70" y="64"/>
                      <a:pt x="64" y="62"/>
                      <a:pt x="60" y="61"/>
                    </a:cubicBezTo>
                    <a:cubicBezTo>
                      <a:pt x="56" y="60"/>
                      <a:pt x="53" y="58"/>
                      <a:pt x="52" y="56"/>
                    </a:cubicBezTo>
                    <a:cubicBezTo>
                      <a:pt x="50" y="55"/>
                      <a:pt x="49" y="52"/>
                      <a:pt x="49" y="49"/>
                    </a:cubicBezTo>
                    <a:cubicBezTo>
                      <a:pt x="49" y="45"/>
                      <a:pt x="51" y="42"/>
                      <a:pt x="56" y="40"/>
                    </a:cubicBezTo>
                    <a:cubicBezTo>
                      <a:pt x="60" y="39"/>
                      <a:pt x="67" y="38"/>
                      <a:pt x="76" y="38"/>
                    </a:cubicBezTo>
                    <a:cubicBezTo>
                      <a:pt x="90" y="38"/>
                      <a:pt x="105" y="41"/>
                      <a:pt x="120" y="47"/>
                    </a:cubicBezTo>
                    <a:cubicBezTo>
                      <a:pt x="120" y="8"/>
                      <a:pt x="120" y="8"/>
                      <a:pt x="120" y="8"/>
                    </a:cubicBezTo>
                    <a:cubicBezTo>
                      <a:pt x="113" y="5"/>
                      <a:pt x="105" y="4"/>
                      <a:pt x="96" y="2"/>
                    </a:cubicBezTo>
                    <a:cubicBezTo>
                      <a:pt x="86" y="1"/>
                      <a:pt x="77" y="0"/>
                      <a:pt x="68" y="0"/>
                    </a:cubicBezTo>
                    <a:cubicBezTo>
                      <a:pt x="46" y="0"/>
                      <a:pt x="29" y="4"/>
                      <a:pt x="17" y="13"/>
                    </a:cubicBezTo>
                    <a:cubicBezTo>
                      <a:pt x="5" y="21"/>
                      <a:pt x="0" y="33"/>
                      <a:pt x="0" y="50"/>
                    </a:cubicBezTo>
                    <a:cubicBezTo>
                      <a:pt x="0" y="59"/>
                      <a:pt x="1" y="66"/>
                      <a:pt x="4" y="72"/>
                    </a:cubicBezTo>
                    <a:cubicBezTo>
                      <a:pt x="7" y="78"/>
                      <a:pt x="11" y="83"/>
                      <a:pt x="18" y="88"/>
                    </a:cubicBezTo>
                    <a:cubicBezTo>
                      <a:pt x="24" y="92"/>
                      <a:pt x="33" y="96"/>
                      <a:pt x="44" y="99"/>
                    </a:cubicBezTo>
                    <a:cubicBezTo>
                      <a:pt x="46" y="100"/>
                      <a:pt x="48" y="101"/>
                      <a:pt x="50" y="101"/>
                    </a:cubicBezTo>
                    <a:cubicBezTo>
                      <a:pt x="58" y="104"/>
                      <a:pt x="64" y="106"/>
                      <a:pt x="68" y="107"/>
                    </a:cubicBezTo>
                    <a:cubicBezTo>
                      <a:pt x="72" y="109"/>
                      <a:pt x="75" y="110"/>
                      <a:pt x="77" y="112"/>
                    </a:cubicBezTo>
                    <a:cubicBezTo>
                      <a:pt x="79" y="114"/>
                      <a:pt x="80" y="117"/>
                      <a:pt x="80" y="120"/>
                    </a:cubicBezTo>
                    <a:cubicBezTo>
                      <a:pt x="80" y="125"/>
                      <a:pt x="78" y="128"/>
                      <a:pt x="74" y="130"/>
                    </a:cubicBezTo>
                    <a:cubicBezTo>
                      <a:pt x="70" y="131"/>
                      <a:pt x="63" y="132"/>
                      <a:pt x="54" y="132"/>
                    </a:cubicBezTo>
                    <a:cubicBezTo>
                      <a:pt x="46" y="132"/>
                      <a:pt x="37" y="131"/>
                      <a:pt x="28" y="129"/>
                    </a:cubicBezTo>
                    <a:cubicBezTo>
                      <a:pt x="18" y="126"/>
                      <a:pt x="10" y="124"/>
                      <a:pt x="2" y="120"/>
                    </a:cubicBezTo>
                    <a:cubicBezTo>
                      <a:pt x="2" y="160"/>
                      <a:pt x="2" y="160"/>
                      <a:pt x="2" y="160"/>
                    </a:cubicBezTo>
                    <a:cubicBezTo>
                      <a:pt x="9" y="163"/>
                      <a:pt x="17" y="165"/>
                      <a:pt x="27" y="167"/>
                    </a:cubicBezTo>
                    <a:cubicBezTo>
                      <a:pt x="37" y="169"/>
                      <a:pt x="47" y="170"/>
                      <a:pt x="59"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Rectangle 7">
                <a:extLst>
                  <a:ext uri="{FF2B5EF4-FFF2-40B4-BE49-F238E27FC236}">
                    <a16:creationId xmlns:a16="http://schemas.microsoft.com/office/drawing/2014/main" id="{D5D77EA3-E49B-471F-AD0C-7953D300EA1E}"/>
                  </a:ext>
                </a:extLst>
              </p:cNvPr>
              <p:cNvSpPr>
                <a:spLocks noChangeArrowheads="1"/>
              </p:cNvSpPr>
              <p:nvPr userDrawn="1"/>
            </p:nvSpPr>
            <p:spPr bwMode="auto">
              <a:xfrm>
                <a:off x="11455400" y="5997576"/>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Rectangle 8">
                <a:extLst>
                  <a:ext uri="{FF2B5EF4-FFF2-40B4-BE49-F238E27FC236}">
                    <a16:creationId xmlns:a16="http://schemas.microsoft.com/office/drawing/2014/main" id="{3E405F33-AF1B-4DD0-9B33-27A89E75BA22}"/>
                  </a:ext>
                </a:extLst>
              </p:cNvPr>
              <p:cNvSpPr>
                <a:spLocks noChangeArrowheads="1"/>
              </p:cNvSpPr>
              <p:nvPr userDrawn="1"/>
            </p:nvSpPr>
            <p:spPr bwMode="auto">
              <a:xfrm>
                <a:off x="11455400" y="5822951"/>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Rectangle 9">
                <a:extLst>
                  <a:ext uri="{FF2B5EF4-FFF2-40B4-BE49-F238E27FC236}">
                    <a16:creationId xmlns:a16="http://schemas.microsoft.com/office/drawing/2014/main" id="{C7B18E8E-E4D3-4BC1-801F-A7E69B75048C}"/>
                  </a:ext>
                </a:extLst>
              </p:cNvPr>
              <p:cNvSpPr>
                <a:spLocks noChangeArrowheads="1"/>
              </p:cNvSpPr>
              <p:nvPr userDrawn="1"/>
            </p:nvSpPr>
            <p:spPr bwMode="auto">
              <a:xfrm>
                <a:off x="11455400" y="5648326"/>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8" name="Freeform 10">
              <a:extLst>
                <a:ext uri="{FF2B5EF4-FFF2-40B4-BE49-F238E27FC236}">
                  <a16:creationId xmlns:a16="http://schemas.microsoft.com/office/drawing/2014/main" id="{2E03A1A4-5DBB-4E3C-89D8-334B71F263C2}"/>
                </a:ext>
              </a:extLst>
            </p:cNvPr>
            <p:cNvSpPr>
              <a:spLocks noEditPoints="1"/>
            </p:cNvSpPr>
            <p:nvPr userDrawn="1"/>
          </p:nvSpPr>
          <p:spPr bwMode="auto">
            <a:xfrm>
              <a:off x="10974388" y="6191251"/>
              <a:ext cx="917575" cy="455613"/>
            </a:xfrm>
            <a:custGeom>
              <a:avLst/>
              <a:gdLst>
                <a:gd name="T0" fmla="*/ 256 w 341"/>
                <a:gd name="T1" fmla="*/ 129 h 170"/>
                <a:gd name="T2" fmla="*/ 230 w 341"/>
                <a:gd name="T3" fmla="*/ 119 h 170"/>
                <a:gd name="T4" fmla="*/ 221 w 341"/>
                <a:gd name="T5" fmla="*/ 86 h 170"/>
                <a:gd name="T6" fmla="*/ 230 w 341"/>
                <a:gd name="T7" fmla="*/ 51 h 170"/>
                <a:gd name="T8" fmla="*/ 256 w 341"/>
                <a:gd name="T9" fmla="*/ 41 h 170"/>
                <a:gd name="T10" fmla="*/ 283 w 341"/>
                <a:gd name="T11" fmla="*/ 51 h 170"/>
                <a:gd name="T12" fmla="*/ 292 w 341"/>
                <a:gd name="T13" fmla="*/ 86 h 170"/>
                <a:gd name="T14" fmla="*/ 283 w 341"/>
                <a:gd name="T15" fmla="*/ 119 h 170"/>
                <a:gd name="T16" fmla="*/ 256 w 341"/>
                <a:gd name="T17" fmla="*/ 129 h 170"/>
                <a:gd name="T18" fmla="*/ 256 w 341"/>
                <a:gd name="T19" fmla="*/ 170 h 170"/>
                <a:gd name="T20" fmla="*/ 319 w 341"/>
                <a:gd name="T21" fmla="*/ 149 h 170"/>
                <a:gd name="T22" fmla="*/ 341 w 341"/>
                <a:gd name="T23" fmla="*/ 86 h 170"/>
                <a:gd name="T24" fmla="*/ 319 w 341"/>
                <a:gd name="T25" fmla="*/ 21 h 170"/>
                <a:gd name="T26" fmla="*/ 256 w 341"/>
                <a:gd name="T27" fmla="*/ 0 h 170"/>
                <a:gd name="T28" fmla="*/ 194 w 341"/>
                <a:gd name="T29" fmla="*/ 20 h 170"/>
                <a:gd name="T30" fmla="*/ 172 w 341"/>
                <a:gd name="T31" fmla="*/ 86 h 170"/>
                <a:gd name="T32" fmla="*/ 194 w 341"/>
                <a:gd name="T33" fmla="*/ 150 h 170"/>
                <a:gd name="T34" fmla="*/ 256 w 341"/>
                <a:gd name="T35" fmla="*/ 170 h 170"/>
                <a:gd name="T36" fmla="*/ 0 w 341"/>
                <a:gd name="T37" fmla="*/ 167 h 170"/>
                <a:gd name="T38" fmla="*/ 49 w 341"/>
                <a:gd name="T39" fmla="*/ 167 h 170"/>
                <a:gd name="T40" fmla="*/ 49 w 341"/>
                <a:gd name="T41" fmla="*/ 120 h 170"/>
                <a:gd name="T42" fmla="*/ 65 w 341"/>
                <a:gd name="T43" fmla="*/ 101 h 170"/>
                <a:gd name="T44" fmla="*/ 106 w 341"/>
                <a:gd name="T45" fmla="*/ 167 h 170"/>
                <a:gd name="T46" fmla="*/ 157 w 341"/>
                <a:gd name="T47" fmla="*/ 167 h 170"/>
                <a:gd name="T48" fmla="*/ 95 w 341"/>
                <a:gd name="T49" fmla="*/ 70 h 170"/>
                <a:gd name="T50" fmla="*/ 153 w 341"/>
                <a:gd name="T51" fmla="*/ 3 h 170"/>
                <a:gd name="T52" fmla="*/ 98 w 341"/>
                <a:gd name="T53" fmla="*/ 3 h 170"/>
                <a:gd name="T54" fmla="*/ 49 w 341"/>
                <a:gd name="T55" fmla="*/ 61 h 170"/>
                <a:gd name="T56" fmla="*/ 49 w 341"/>
                <a:gd name="T57" fmla="*/ 3 h 170"/>
                <a:gd name="T58" fmla="*/ 0 w 341"/>
                <a:gd name="T59" fmla="*/ 3 h 170"/>
                <a:gd name="T60" fmla="*/ 0 w 341"/>
                <a:gd name="T61"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1" h="170">
                  <a:moveTo>
                    <a:pt x="256" y="129"/>
                  </a:moveTo>
                  <a:cubicBezTo>
                    <a:pt x="244" y="129"/>
                    <a:pt x="235" y="126"/>
                    <a:pt x="230" y="119"/>
                  </a:cubicBezTo>
                  <a:cubicBezTo>
                    <a:pt x="224" y="112"/>
                    <a:pt x="221" y="101"/>
                    <a:pt x="221" y="86"/>
                  </a:cubicBezTo>
                  <a:cubicBezTo>
                    <a:pt x="221" y="70"/>
                    <a:pt x="224" y="58"/>
                    <a:pt x="230" y="51"/>
                  </a:cubicBezTo>
                  <a:cubicBezTo>
                    <a:pt x="235" y="45"/>
                    <a:pt x="244" y="41"/>
                    <a:pt x="256" y="41"/>
                  </a:cubicBezTo>
                  <a:cubicBezTo>
                    <a:pt x="269" y="41"/>
                    <a:pt x="278" y="45"/>
                    <a:pt x="283" y="51"/>
                  </a:cubicBezTo>
                  <a:cubicBezTo>
                    <a:pt x="289" y="58"/>
                    <a:pt x="292" y="70"/>
                    <a:pt x="292" y="86"/>
                  </a:cubicBezTo>
                  <a:cubicBezTo>
                    <a:pt x="292" y="101"/>
                    <a:pt x="289" y="112"/>
                    <a:pt x="283" y="119"/>
                  </a:cubicBezTo>
                  <a:cubicBezTo>
                    <a:pt x="278" y="126"/>
                    <a:pt x="269" y="129"/>
                    <a:pt x="256" y="129"/>
                  </a:cubicBezTo>
                  <a:moveTo>
                    <a:pt x="256" y="170"/>
                  </a:moveTo>
                  <a:cubicBezTo>
                    <a:pt x="284" y="170"/>
                    <a:pt x="305" y="163"/>
                    <a:pt x="319" y="149"/>
                  </a:cubicBezTo>
                  <a:cubicBezTo>
                    <a:pt x="333" y="136"/>
                    <a:pt x="341" y="115"/>
                    <a:pt x="341" y="86"/>
                  </a:cubicBezTo>
                  <a:cubicBezTo>
                    <a:pt x="341" y="56"/>
                    <a:pt x="334" y="34"/>
                    <a:pt x="319" y="21"/>
                  </a:cubicBezTo>
                  <a:cubicBezTo>
                    <a:pt x="305" y="7"/>
                    <a:pt x="284" y="0"/>
                    <a:pt x="256" y="0"/>
                  </a:cubicBezTo>
                  <a:cubicBezTo>
                    <a:pt x="229" y="0"/>
                    <a:pt x="208" y="7"/>
                    <a:pt x="194" y="20"/>
                  </a:cubicBezTo>
                  <a:cubicBezTo>
                    <a:pt x="179" y="34"/>
                    <a:pt x="172" y="56"/>
                    <a:pt x="172" y="86"/>
                  </a:cubicBezTo>
                  <a:cubicBezTo>
                    <a:pt x="172" y="115"/>
                    <a:pt x="179" y="136"/>
                    <a:pt x="194" y="150"/>
                  </a:cubicBezTo>
                  <a:cubicBezTo>
                    <a:pt x="208" y="163"/>
                    <a:pt x="229" y="170"/>
                    <a:pt x="256" y="170"/>
                  </a:cubicBezTo>
                  <a:moveTo>
                    <a:pt x="0" y="167"/>
                  </a:moveTo>
                  <a:cubicBezTo>
                    <a:pt x="49" y="167"/>
                    <a:pt x="49" y="167"/>
                    <a:pt x="49" y="167"/>
                  </a:cubicBezTo>
                  <a:cubicBezTo>
                    <a:pt x="49" y="120"/>
                    <a:pt x="49" y="120"/>
                    <a:pt x="49" y="120"/>
                  </a:cubicBezTo>
                  <a:cubicBezTo>
                    <a:pt x="65" y="101"/>
                    <a:pt x="65" y="101"/>
                    <a:pt x="65" y="101"/>
                  </a:cubicBezTo>
                  <a:cubicBezTo>
                    <a:pt x="106" y="167"/>
                    <a:pt x="106" y="167"/>
                    <a:pt x="106" y="167"/>
                  </a:cubicBezTo>
                  <a:cubicBezTo>
                    <a:pt x="157" y="167"/>
                    <a:pt x="157" y="167"/>
                    <a:pt x="157" y="167"/>
                  </a:cubicBezTo>
                  <a:cubicBezTo>
                    <a:pt x="95" y="70"/>
                    <a:pt x="95" y="70"/>
                    <a:pt x="95" y="70"/>
                  </a:cubicBezTo>
                  <a:cubicBezTo>
                    <a:pt x="153" y="3"/>
                    <a:pt x="153" y="3"/>
                    <a:pt x="153" y="3"/>
                  </a:cubicBezTo>
                  <a:cubicBezTo>
                    <a:pt x="98" y="3"/>
                    <a:pt x="98" y="3"/>
                    <a:pt x="98" y="3"/>
                  </a:cubicBezTo>
                  <a:cubicBezTo>
                    <a:pt x="49" y="61"/>
                    <a:pt x="49" y="61"/>
                    <a:pt x="49" y="61"/>
                  </a:cubicBezTo>
                  <a:cubicBezTo>
                    <a:pt x="49" y="3"/>
                    <a:pt x="49" y="3"/>
                    <a:pt x="49" y="3"/>
                  </a:cubicBezTo>
                  <a:cubicBezTo>
                    <a:pt x="0" y="3"/>
                    <a:pt x="0" y="3"/>
                    <a:pt x="0" y="3"/>
                  </a:cubicBezTo>
                  <a:lnTo>
                    <a:pt x="0" y="167"/>
                  </a:ln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03919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Väliotsikko 2">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47E280-D307-4425-A294-AFADD01E8132}"/>
              </a:ext>
            </a:extLst>
          </p:cNvPr>
          <p:cNvSpPr>
            <a:spLocks noGrp="1"/>
          </p:cNvSpPr>
          <p:nvPr>
            <p:ph type="title" hasCustomPrompt="1"/>
          </p:nvPr>
        </p:nvSpPr>
        <p:spPr>
          <a:xfrm>
            <a:off x="831850" y="3429000"/>
            <a:ext cx="10515600" cy="2852737"/>
          </a:xfrm>
        </p:spPr>
        <p:txBody>
          <a:bodyPr anchor="b">
            <a:normAutofit/>
          </a:bodyPr>
          <a:lstStyle>
            <a:lvl1pPr>
              <a:defRPr sz="7200">
                <a:solidFill>
                  <a:schemeClr val="bg1"/>
                </a:solidFill>
              </a:defRPr>
            </a:lvl1pPr>
          </a:lstStyle>
          <a:p>
            <a:br>
              <a:rPr lang="fi-FI" dirty="0"/>
            </a:br>
            <a:r>
              <a:rPr lang="fi-FI" dirty="0"/>
              <a:t>Väliotsikko </a:t>
            </a:r>
            <a:br>
              <a:rPr lang="fi-FI" dirty="0"/>
            </a:br>
            <a:r>
              <a:rPr lang="fi-FI" dirty="0"/>
              <a:t>sivu 2 </a:t>
            </a:r>
          </a:p>
        </p:txBody>
      </p:sp>
      <p:sp>
        <p:nvSpPr>
          <p:cNvPr id="3" name="Tekstin paikkamerkki 2">
            <a:extLst>
              <a:ext uri="{FF2B5EF4-FFF2-40B4-BE49-F238E27FC236}">
                <a16:creationId xmlns:a16="http://schemas.microsoft.com/office/drawing/2014/main" id="{8E357A87-0A7E-4FAC-9987-0B7379729FB8}"/>
              </a:ext>
            </a:extLst>
          </p:cNvPr>
          <p:cNvSpPr>
            <a:spLocks noGrp="1"/>
          </p:cNvSpPr>
          <p:nvPr>
            <p:ph type="body" idx="1" hasCustomPrompt="1"/>
          </p:nvPr>
        </p:nvSpPr>
        <p:spPr>
          <a:xfrm>
            <a:off x="831850" y="2678906"/>
            <a:ext cx="10515600" cy="1500187"/>
          </a:xfrm>
        </p:spPr>
        <p:txBody>
          <a:bodyPr anchor="b">
            <a:noAutofit/>
          </a:bodyPr>
          <a:lstStyle>
            <a:lvl1pPr marL="0" indent="0">
              <a:buNone/>
              <a:defRPr sz="9600" b="1">
                <a:solidFill>
                  <a:schemeClr val="accent1"/>
                </a:solidFill>
                <a:latin typeface="Kanit" panose="00000500000000000000" pitchFamily="2" charset="-34"/>
                <a:cs typeface="Kanit" panose="00000500000000000000" pitchFamily="2" charset="-34"/>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02</a:t>
            </a:r>
          </a:p>
        </p:txBody>
      </p:sp>
      <p:sp>
        <p:nvSpPr>
          <p:cNvPr id="4" name="Päivämäärän paikkamerkki 3">
            <a:extLst>
              <a:ext uri="{FF2B5EF4-FFF2-40B4-BE49-F238E27FC236}">
                <a16:creationId xmlns:a16="http://schemas.microsoft.com/office/drawing/2014/main" id="{4CA7AB30-33A2-46C2-9357-04BC89BF94C6}"/>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5" name="Alatunnisteen paikkamerkki 4">
            <a:extLst>
              <a:ext uri="{FF2B5EF4-FFF2-40B4-BE49-F238E27FC236}">
                <a16:creationId xmlns:a16="http://schemas.microsoft.com/office/drawing/2014/main" id="{4DD113CA-8D81-471F-A7CE-03B3F766CBA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DCB259B-FFB9-4214-9D65-4BD3FC42332E}"/>
              </a:ext>
            </a:extLst>
          </p:cNvPr>
          <p:cNvSpPr>
            <a:spLocks noGrp="1"/>
          </p:cNvSpPr>
          <p:nvPr>
            <p:ph type="sldNum" sz="quarter" idx="12"/>
          </p:nvPr>
        </p:nvSpPr>
        <p:spPr/>
        <p:txBody>
          <a:bodyPr/>
          <a:lstStyle/>
          <a:p>
            <a:fld id="{7F862803-4F8D-4F18-89BB-904507E677EA}" type="slidenum">
              <a:rPr lang="fi-FI" smtClean="0"/>
              <a:t>‹#›</a:t>
            </a:fld>
            <a:endParaRPr lang="fi-FI"/>
          </a:p>
        </p:txBody>
      </p:sp>
      <p:grpSp>
        <p:nvGrpSpPr>
          <p:cNvPr id="16" name="Ryhmä 15">
            <a:extLst>
              <a:ext uri="{FF2B5EF4-FFF2-40B4-BE49-F238E27FC236}">
                <a16:creationId xmlns:a16="http://schemas.microsoft.com/office/drawing/2014/main" id="{EB052ED0-5C0C-446C-80A0-665F9D761966}"/>
              </a:ext>
            </a:extLst>
          </p:cNvPr>
          <p:cNvGrpSpPr/>
          <p:nvPr userDrawn="1"/>
        </p:nvGrpSpPr>
        <p:grpSpPr>
          <a:xfrm>
            <a:off x="11157526" y="225147"/>
            <a:ext cx="742373" cy="1188173"/>
            <a:chOff x="10974388" y="5087938"/>
            <a:chExt cx="925512" cy="1558926"/>
          </a:xfrm>
          <a:solidFill>
            <a:schemeClr val="bg1"/>
          </a:solidFill>
        </p:grpSpPr>
        <p:grpSp>
          <p:nvGrpSpPr>
            <p:cNvPr id="17" name="Ryhmä 16">
              <a:extLst>
                <a:ext uri="{FF2B5EF4-FFF2-40B4-BE49-F238E27FC236}">
                  <a16:creationId xmlns:a16="http://schemas.microsoft.com/office/drawing/2014/main" id="{B283F792-A6FC-49F2-9ED0-BC3F33C10A0A}"/>
                </a:ext>
              </a:extLst>
            </p:cNvPr>
            <p:cNvGrpSpPr/>
            <p:nvPr userDrawn="1"/>
          </p:nvGrpSpPr>
          <p:grpSpPr>
            <a:xfrm>
              <a:off x="10979150" y="5087938"/>
              <a:ext cx="920750" cy="1011238"/>
              <a:chOff x="10979150" y="5087938"/>
              <a:chExt cx="920750" cy="1011238"/>
            </a:xfrm>
            <a:grpFill/>
          </p:grpSpPr>
          <p:sp>
            <p:nvSpPr>
              <p:cNvPr id="19" name="Freeform 5">
                <a:extLst>
                  <a:ext uri="{FF2B5EF4-FFF2-40B4-BE49-F238E27FC236}">
                    <a16:creationId xmlns:a16="http://schemas.microsoft.com/office/drawing/2014/main" id="{4044F4FC-4486-44B2-A1E4-777E4F8078C2}"/>
                  </a:ext>
                </a:extLst>
              </p:cNvPr>
              <p:cNvSpPr>
                <a:spLocks noEditPoints="1"/>
              </p:cNvSpPr>
              <p:nvPr userDrawn="1"/>
            </p:nvSpPr>
            <p:spPr bwMode="auto">
              <a:xfrm>
                <a:off x="10979150" y="5087938"/>
                <a:ext cx="920750" cy="439738"/>
              </a:xfrm>
              <a:custGeom>
                <a:avLst/>
                <a:gdLst>
                  <a:gd name="T0" fmla="*/ 235 w 342"/>
                  <a:gd name="T1" fmla="*/ 95 h 164"/>
                  <a:gd name="T2" fmla="*/ 253 w 342"/>
                  <a:gd name="T3" fmla="*/ 46 h 164"/>
                  <a:gd name="T4" fmla="*/ 271 w 342"/>
                  <a:gd name="T5" fmla="*/ 95 h 164"/>
                  <a:gd name="T6" fmla="*/ 235 w 342"/>
                  <a:gd name="T7" fmla="*/ 95 h 164"/>
                  <a:gd name="T8" fmla="*/ 165 w 342"/>
                  <a:gd name="T9" fmla="*/ 164 h 164"/>
                  <a:gd name="T10" fmla="*/ 215 w 342"/>
                  <a:gd name="T11" fmla="*/ 164 h 164"/>
                  <a:gd name="T12" fmla="*/ 228 w 342"/>
                  <a:gd name="T13" fmla="*/ 129 h 164"/>
                  <a:gd name="T14" fmla="*/ 278 w 342"/>
                  <a:gd name="T15" fmla="*/ 129 h 164"/>
                  <a:gd name="T16" fmla="*/ 292 w 342"/>
                  <a:gd name="T17" fmla="*/ 164 h 164"/>
                  <a:gd name="T18" fmla="*/ 342 w 342"/>
                  <a:gd name="T19" fmla="*/ 164 h 164"/>
                  <a:gd name="T20" fmla="*/ 279 w 342"/>
                  <a:gd name="T21" fmla="*/ 0 h 164"/>
                  <a:gd name="T22" fmla="*/ 228 w 342"/>
                  <a:gd name="T23" fmla="*/ 0 h 164"/>
                  <a:gd name="T24" fmla="*/ 165 w 342"/>
                  <a:gd name="T25" fmla="*/ 164 h 164"/>
                  <a:gd name="T26" fmla="*/ 48 w 342"/>
                  <a:gd name="T27" fmla="*/ 79 h 164"/>
                  <a:gd name="T28" fmla="*/ 48 w 342"/>
                  <a:gd name="T29" fmla="*/ 36 h 164"/>
                  <a:gd name="T30" fmla="*/ 75 w 342"/>
                  <a:gd name="T31" fmla="*/ 36 h 164"/>
                  <a:gd name="T32" fmla="*/ 95 w 342"/>
                  <a:gd name="T33" fmla="*/ 58 h 164"/>
                  <a:gd name="T34" fmla="*/ 89 w 342"/>
                  <a:gd name="T35" fmla="*/ 74 h 164"/>
                  <a:gd name="T36" fmla="*/ 73 w 342"/>
                  <a:gd name="T37" fmla="*/ 79 h 164"/>
                  <a:gd name="T38" fmla="*/ 48 w 342"/>
                  <a:gd name="T39" fmla="*/ 79 h 164"/>
                  <a:gd name="T40" fmla="*/ 0 w 342"/>
                  <a:gd name="T41" fmla="*/ 164 h 164"/>
                  <a:gd name="T42" fmla="*/ 48 w 342"/>
                  <a:gd name="T43" fmla="*/ 164 h 164"/>
                  <a:gd name="T44" fmla="*/ 48 w 342"/>
                  <a:gd name="T45" fmla="*/ 116 h 164"/>
                  <a:gd name="T46" fmla="*/ 61 w 342"/>
                  <a:gd name="T47" fmla="*/ 116 h 164"/>
                  <a:gd name="T48" fmla="*/ 70 w 342"/>
                  <a:gd name="T49" fmla="*/ 118 h 164"/>
                  <a:gd name="T50" fmla="*/ 75 w 342"/>
                  <a:gd name="T51" fmla="*/ 124 h 164"/>
                  <a:gd name="T52" fmla="*/ 92 w 342"/>
                  <a:gd name="T53" fmla="*/ 164 h 164"/>
                  <a:gd name="T54" fmla="*/ 142 w 342"/>
                  <a:gd name="T55" fmla="*/ 164 h 164"/>
                  <a:gd name="T56" fmla="*/ 123 w 342"/>
                  <a:gd name="T57" fmla="*/ 121 h 164"/>
                  <a:gd name="T58" fmla="*/ 119 w 342"/>
                  <a:gd name="T59" fmla="*/ 112 h 164"/>
                  <a:gd name="T60" fmla="*/ 114 w 342"/>
                  <a:gd name="T61" fmla="*/ 107 h 164"/>
                  <a:gd name="T62" fmla="*/ 136 w 342"/>
                  <a:gd name="T63" fmla="*/ 87 h 164"/>
                  <a:gd name="T64" fmla="*/ 144 w 342"/>
                  <a:gd name="T65" fmla="*/ 58 h 164"/>
                  <a:gd name="T66" fmla="*/ 129 w 342"/>
                  <a:gd name="T67" fmla="*/ 15 h 164"/>
                  <a:gd name="T68" fmla="*/ 85 w 342"/>
                  <a:gd name="T69" fmla="*/ 0 h 164"/>
                  <a:gd name="T70" fmla="*/ 0 w 342"/>
                  <a:gd name="T71" fmla="*/ 0 h 164"/>
                  <a:gd name="T72" fmla="*/ 0 w 342"/>
                  <a:gd name="T7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164">
                    <a:moveTo>
                      <a:pt x="235" y="95"/>
                    </a:moveTo>
                    <a:cubicBezTo>
                      <a:pt x="253" y="46"/>
                      <a:pt x="253" y="46"/>
                      <a:pt x="253" y="46"/>
                    </a:cubicBezTo>
                    <a:cubicBezTo>
                      <a:pt x="271" y="95"/>
                      <a:pt x="271" y="95"/>
                      <a:pt x="271" y="95"/>
                    </a:cubicBezTo>
                    <a:lnTo>
                      <a:pt x="235" y="95"/>
                    </a:lnTo>
                    <a:close/>
                    <a:moveTo>
                      <a:pt x="165" y="164"/>
                    </a:moveTo>
                    <a:cubicBezTo>
                      <a:pt x="215" y="164"/>
                      <a:pt x="215" y="164"/>
                      <a:pt x="215" y="164"/>
                    </a:cubicBezTo>
                    <a:cubicBezTo>
                      <a:pt x="228" y="129"/>
                      <a:pt x="228" y="129"/>
                      <a:pt x="228" y="129"/>
                    </a:cubicBezTo>
                    <a:cubicBezTo>
                      <a:pt x="278" y="129"/>
                      <a:pt x="278" y="129"/>
                      <a:pt x="278" y="129"/>
                    </a:cubicBezTo>
                    <a:cubicBezTo>
                      <a:pt x="292" y="164"/>
                      <a:pt x="292" y="164"/>
                      <a:pt x="292" y="164"/>
                    </a:cubicBezTo>
                    <a:cubicBezTo>
                      <a:pt x="342" y="164"/>
                      <a:pt x="342" y="164"/>
                      <a:pt x="342" y="164"/>
                    </a:cubicBezTo>
                    <a:cubicBezTo>
                      <a:pt x="279" y="0"/>
                      <a:pt x="279" y="0"/>
                      <a:pt x="279" y="0"/>
                    </a:cubicBezTo>
                    <a:cubicBezTo>
                      <a:pt x="228" y="0"/>
                      <a:pt x="228" y="0"/>
                      <a:pt x="228" y="0"/>
                    </a:cubicBezTo>
                    <a:lnTo>
                      <a:pt x="165" y="164"/>
                    </a:lnTo>
                    <a:close/>
                    <a:moveTo>
                      <a:pt x="48" y="79"/>
                    </a:moveTo>
                    <a:cubicBezTo>
                      <a:pt x="48" y="36"/>
                      <a:pt x="48" y="36"/>
                      <a:pt x="48" y="36"/>
                    </a:cubicBezTo>
                    <a:cubicBezTo>
                      <a:pt x="75" y="36"/>
                      <a:pt x="75" y="36"/>
                      <a:pt x="75" y="36"/>
                    </a:cubicBezTo>
                    <a:cubicBezTo>
                      <a:pt x="88" y="36"/>
                      <a:pt x="95" y="44"/>
                      <a:pt x="95" y="58"/>
                    </a:cubicBezTo>
                    <a:cubicBezTo>
                      <a:pt x="95" y="65"/>
                      <a:pt x="93" y="70"/>
                      <a:pt x="89" y="74"/>
                    </a:cubicBezTo>
                    <a:cubicBezTo>
                      <a:pt x="86" y="77"/>
                      <a:pt x="80" y="79"/>
                      <a:pt x="73" y="79"/>
                    </a:cubicBezTo>
                    <a:lnTo>
                      <a:pt x="48" y="79"/>
                    </a:lnTo>
                    <a:close/>
                    <a:moveTo>
                      <a:pt x="0" y="164"/>
                    </a:moveTo>
                    <a:cubicBezTo>
                      <a:pt x="48" y="164"/>
                      <a:pt x="48" y="164"/>
                      <a:pt x="48" y="164"/>
                    </a:cubicBezTo>
                    <a:cubicBezTo>
                      <a:pt x="48" y="116"/>
                      <a:pt x="48" y="116"/>
                      <a:pt x="48" y="116"/>
                    </a:cubicBezTo>
                    <a:cubicBezTo>
                      <a:pt x="61" y="116"/>
                      <a:pt x="61" y="116"/>
                      <a:pt x="61" y="116"/>
                    </a:cubicBezTo>
                    <a:cubicBezTo>
                      <a:pt x="65" y="116"/>
                      <a:pt x="68" y="117"/>
                      <a:pt x="70" y="118"/>
                    </a:cubicBezTo>
                    <a:cubicBezTo>
                      <a:pt x="72" y="119"/>
                      <a:pt x="73" y="121"/>
                      <a:pt x="75" y="124"/>
                    </a:cubicBezTo>
                    <a:cubicBezTo>
                      <a:pt x="92" y="164"/>
                      <a:pt x="92" y="164"/>
                      <a:pt x="92" y="164"/>
                    </a:cubicBezTo>
                    <a:cubicBezTo>
                      <a:pt x="142" y="164"/>
                      <a:pt x="142" y="164"/>
                      <a:pt x="142" y="164"/>
                    </a:cubicBezTo>
                    <a:cubicBezTo>
                      <a:pt x="123" y="121"/>
                      <a:pt x="123" y="121"/>
                      <a:pt x="123" y="121"/>
                    </a:cubicBezTo>
                    <a:cubicBezTo>
                      <a:pt x="122" y="117"/>
                      <a:pt x="120" y="114"/>
                      <a:pt x="119" y="112"/>
                    </a:cubicBezTo>
                    <a:cubicBezTo>
                      <a:pt x="117" y="110"/>
                      <a:pt x="116" y="108"/>
                      <a:pt x="114" y="107"/>
                    </a:cubicBezTo>
                    <a:cubicBezTo>
                      <a:pt x="123" y="102"/>
                      <a:pt x="131" y="95"/>
                      <a:pt x="136" y="87"/>
                    </a:cubicBezTo>
                    <a:cubicBezTo>
                      <a:pt x="142" y="79"/>
                      <a:pt x="144" y="69"/>
                      <a:pt x="144" y="58"/>
                    </a:cubicBezTo>
                    <a:cubicBezTo>
                      <a:pt x="144" y="40"/>
                      <a:pt x="139" y="26"/>
                      <a:pt x="129" y="15"/>
                    </a:cubicBezTo>
                    <a:cubicBezTo>
                      <a:pt x="120" y="5"/>
                      <a:pt x="105" y="0"/>
                      <a:pt x="85" y="0"/>
                    </a:cubicBezTo>
                    <a:cubicBezTo>
                      <a:pt x="0" y="0"/>
                      <a:pt x="0" y="0"/>
                      <a:pt x="0" y="0"/>
                    </a:cubicBezTo>
                    <a:lnTo>
                      <a:pt x="0"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6">
                <a:extLst>
                  <a:ext uri="{FF2B5EF4-FFF2-40B4-BE49-F238E27FC236}">
                    <a16:creationId xmlns:a16="http://schemas.microsoft.com/office/drawing/2014/main" id="{F51A7C5A-A1C0-4DD9-8885-F3D580C1CD7A}"/>
                  </a:ext>
                </a:extLst>
              </p:cNvPr>
              <p:cNvSpPr>
                <a:spLocks/>
              </p:cNvSpPr>
              <p:nvPr userDrawn="1"/>
            </p:nvSpPr>
            <p:spPr bwMode="auto">
              <a:xfrm>
                <a:off x="10987088" y="5643563"/>
                <a:ext cx="347662" cy="455613"/>
              </a:xfrm>
              <a:custGeom>
                <a:avLst/>
                <a:gdLst>
                  <a:gd name="T0" fmla="*/ 59 w 129"/>
                  <a:gd name="T1" fmla="*/ 170 h 170"/>
                  <a:gd name="T2" fmla="*/ 111 w 129"/>
                  <a:gd name="T3" fmla="*/ 156 h 170"/>
                  <a:gd name="T4" fmla="*/ 129 w 129"/>
                  <a:gd name="T5" fmla="*/ 120 h 170"/>
                  <a:gd name="T6" fmla="*/ 125 w 129"/>
                  <a:gd name="T7" fmla="*/ 96 h 170"/>
                  <a:gd name="T8" fmla="*/ 110 w 129"/>
                  <a:gd name="T9" fmla="*/ 79 h 170"/>
                  <a:gd name="T10" fmla="*/ 80 w 129"/>
                  <a:gd name="T11" fmla="*/ 66 h 170"/>
                  <a:gd name="T12" fmla="*/ 60 w 129"/>
                  <a:gd name="T13" fmla="*/ 61 h 170"/>
                  <a:gd name="T14" fmla="*/ 52 w 129"/>
                  <a:gd name="T15" fmla="*/ 56 h 170"/>
                  <a:gd name="T16" fmla="*/ 49 w 129"/>
                  <a:gd name="T17" fmla="*/ 49 h 170"/>
                  <a:gd name="T18" fmla="*/ 56 w 129"/>
                  <a:gd name="T19" fmla="*/ 40 h 170"/>
                  <a:gd name="T20" fmla="*/ 76 w 129"/>
                  <a:gd name="T21" fmla="*/ 38 h 170"/>
                  <a:gd name="T22" fmla="*/ 120 w 129"/>
                  <a:gd name="T23" fmla="*/ 47 h 170"/>
                  <a:gd name="T24" fmla="*/ 120 w 129"/>
                  <a:gd name="T25" fmla="*/ 8 h 170"/>
                  <a:gd name="T26" fmla="*/ 96 w 129"/>
                  <a:gd name="T27" fmla="*/ 2 h 170"/>
                  <a:gd name="T28" fmla="*/ 68 w 129"/>
                  <a:gd name="T29" fmla="*/ 0 h 170"/>
                  <a:gd name="T30" fmla="*/ 17 w 129"/>
                  <a:gd name="T31" fmla="*/ 13 h 170"/>
                  <a:gd name="T32" fmla="*/ 0 w 129"/>
                  <a:gd name="T33" fmla="*/ 50 h 170"/>
                  <a:gd name="T34" fmla="*/ 4 w 129"/>
                  <a:gd name="T35" fmla="*/ 72 h 170"/>
                  <a:gd name="T36" fmla="*/ 18 w 129"/>
                  <a:gd name="T37" fmla="*/ 88 h 170"/>
                  <a:gd name="T38" fmla="*/ 44 w 129"/>
                  <a:gd name="T39" fmla="*/ 99 h 170"/>
                  <a:gd name="T40" fmla="*/ 50 w 129"/>
                  <a:gd name="T41" fmla="*/ 101 h 170"/>
                  <a:gd name="T42" fmla="*/ 68 w 129"/>
                  <a:gd name="T43" fmla="*/ 107 h 170"/>
                  <a:gd name="T44" fmla="*/ 77 w 129"/>
                  <a:gd name="T45" fmla="*/ 112 h 170"/>
                  <a:gd name="T46" fmla="*/ 80 w 129"/>
                  <a:gd name="T47" fmla="*/ 120 h 170"/>
                  <a:gd name="T48" fmla="*/ 74 w 129"/>
                  <a:gd name="T49" fmla="*/ 130 h 170"/>
                  <a:gd name="T50" fmla="*/ 54 w 129"/>
                  <a:gd name="T51" fmla="*/ 132 h 170"/>
                  <a:gd name="T52" fmla="*/ 28 w 129"/>
                  <a:gd name="T53" fmla="*/ 129 h 170"/>
                  <a:gd name="T54" fmla="*/ 2 w 129"/>
                  <a:gd name="T55" fmla="*/ 120 h 170"/>
                  <a:gd name="T56" fmla="*/ 2 w 129"/>
                  <a:gd name="T57" fmla="*/ 160 h 170"/>
                  <a:gd name="T58" fmla="*/ 27 w 129"/>
                  <a:gd name="T59" fmla="*/ 167 h 170"/>
                  <a:gd name="T60" fmla="*/ 59 w 129"/>
                  <a:gd name="T61"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170">
                    <a:moveTo>
                      <a:pt x="59" y="170"/>
                    </a:moveTo>
                    <a:cubicBezTo>
                      <a:pt x="82" y="170"/>
                      <a:pt x="99" y="165"/>
                      <a:pt x="111" y="156"/>
                    </a:cubicBezTo>
                    <a:cubicBezTo>
                      <a:pt x="123" y="147"/>
                      <a:pt x="129" y="135"/>
                      <a:pt x="129" y="120"/>
                    </a:cubicBezTo>
                    <a:cubicBezTo>
                      <a:pt x="129" y="111"/>
                      <a:pt x="127" y="103"/>
                      <a:pt x="125" y="96"/>
                    </a:cubicBezTo>
                    <a:cubicBezTo>
                      <a:pt x="122" y="90"/>
                      <a:pt x="117" y="84"/>
                      <a:pt x="110" y="79"/>
                    </a:cubicBezTo>
                    <a:cubicBezTo>
                      <a:pt x="103" y="74"/>
                      <a:pt x="93" y="70"/>
                      <a:pt x="80" y="66"/>
                    </a:cubicBezTo>
                    <a:cubicBezTo>
                      <a:pt x="70" y="64"/>
                      <a:pt x="64" y="62"/>
                      <a:pt x="60" y="61"/>
                    </a:cubicBezTo>
                    <a:cubicBezTo>
                      <a:pt x="56" y="60"/>
                      <a:pt x="53" y="58"/>
                      <a:pt x="52" y="56"/>
                    </a:cubicBezTo>
                    <a:cubicBezTo>
                      <a:pt x="50" y="55"/>
                      <a:pt x="49" y="52"/>
                      <a:pt x="49" y="49"/>
                    </a:cubicBezTo>
                    <a:cubicBezTo>
                      <a:pt x="49" y="45"/>
                      <a:pt x="51" y="42"/>
                      <a:pt x="56" y="40"/>
                    </a:cubicBezTo>
                    <a:cubicBezTo>
                      <a:pt x="60" y="39"/>
                      <a:pt x="67" y="38"/>
                      <a:pt x="76" y="38"/>
                    </a:cubicBezTo>
                    <a:cubicBezTo>
                      <a:pt x="90" y="38"/>
                      <a:pt x="105" y="41"/>
                      <a:pt x="120" y="47"/>
                    </a:cubicBezTo>
                    <a:cubicBezTo>
                      <a:pt x="120" y="8"/>
                      <a:pt x="120" y="8"/>
                      <a:pt x="120" y="8"/>
                    </a:cubicBezTo>
                    <a:cubicBezTo>
                      <a:pt x="113" y="5"/>
                      <a:pt x="105" y="4"/>
                      <a:pt x="96" y="2"/>
                    </a:cubicBezTo>
                    <a:cubicBezTo>
                      <a:pt x="86" y="1"/>
                      <a:pt x="77" y="0"/>
                      <a:pt x="68" y="0"/>
                    </a:cubicBezTo>
                    <a:cubicBezTo>
                      <a:pt x="46" y="0"/>
                      <a:pt x="29" y="4"/>
                      <a:pt x="17" y="13"/>
                    </a:cubicBezTo>
                    <a:cubicBezTo>
                      <a:pt x="5" y="21"/>
                      <a:pt x="0" y="33"/>
                      <a:pt x="0" y="50"/>
                    </a:cubicBezTo>
                    <a:cubicBezTo>
                      <a:pt x="0" y="59"/>
                      <a:pt x="1" y="66"/>
                      <a:pt x="4" y="72"/>
                    </a:cubicBezTo>
                    <a:cubicBezTo>
                      <a:pt x="7" y="78"/>
                      <a:pt x="11" y="83"/>
                      <a:pt x="18" y="88"/>
                    </a:cubicBezTo>
                    <a:cubicBezTo>
                      <a:pt x="24" y="92"/>
                      <a:pt x="33" y="96"/>
                      <a:pt x="44" y="99"/>
                    </a:cubicBezTo>
                    <a:cubicBezTo>
                      <a:pt x="46" y="100"/>
                      <a:pt x="48" y="101"/>
                      <a:pt x="50" y="101"/>
                    </a:cubicBezTo>
                    <a:cubicBezTo>
                      <a:pt x="58" y="104"/>
                      <a:pt x="64" y="106"/>
                      <a:pt x="68" y="107"/>
                    </a:cubicBezTo>
                    <a:cubicBezTo>
                      <a:pt x="72" y="109"/>
                      <a:pt x="75" y="110"/>
                      <a:pt x="77" y="112"/>
                    </a:cubicBezTo>
                    <a:cubicBezTo>
                      <a:pt x="79" y="114"/>
                      <a:pt x="80" y="117"/>
                      <a:pt x="80" y="120"/>
                    </a:cubicBezTo>
                    <a:cubicBezTo>
                      <a:pt x="80" y="125"/>
                      <a:pt x="78" y="128"/>
                      <a:pt x="74" y="130"/>
                    </a:cubicBezTo>
                    <a:cubicBezTo>
                      <a:pt x="70" y="131"/>
                      <a:pt x="63" y="132"/>
                      <a:pt x="54" y="132"/>
                    </a:cubicBezTo>
                    <a:cubicBezTo>
                      <a:pt x="46" y="132"/>
                      <a:pt x="37" y="131"/>
                      <a:pt x="28" y="129"/>
                    </a:cubicBezTo>
                    <a:cubicBezTo>
                      <a:pt x="18" y="126"/>
                      <a:pt x="10" y="124"/>
                      <a:pt x="2" y="120"/>
                    </a:cubicBezTo>
                    <a:cubicBezTo>
                      <a:pt x="2" y="160"/>
                      <a:pt x="2" y="160"/>
                      <a:pt x="2" y="160"/>
                    </a:cubicBezTo>
                    <a:cubicBezTo>
                      <a:pt x="9" y="163"/>
                      <a:pt x="17" y="165"/>
                      <a:pt x="27" y="167"/>
                    </a:cubicBezTo>
                    <a:cubicBezTo>
                      <a:pt x="37" y="169"/>
                      <a:pt x="47" y="170"/>
                      <a:pt x="59"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Rectangle 7">
                <a:extLst>
                  <a:ext uri="{FF2B5EF4-FFF2-40B4-BE49-F238E27FC236}">
                    <a16:creationId xmlns:a16="http://schemas.microsoft.com/office/drawing/2014/main" id="{839BA276-67ED-4251-9C1F-816B8E5838AB}"/>
                  </a:ext>
                </a:extLst>
              </p:cNvPr>
              <p:cNvSpPr>
                <a:spLocks noChangeArrowheads="1"/>
              </p:cNvSpPr>
              <p:nvPr userDrawn="1"/>
            </p:nvSpPr>
            <p:spPr bwMode="auto">
              <a:xfrm>
                <a:off x="11455400" y="5997576"/>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Rectangle 8">
                <a:extLst>
                  <a:ext uri="{FF2B5EF4-FFF2-40B4-BE49-F238E27FC236}">
                    <a16:creationId xmlns:a16="http://schemas.microsoft.com/office/drawing/2014/main" id="{00321503-AEF3-4AF2-92DC-3E5E3F881452}"/>
                  </a:ext>
                </a:extLst>
              </p:cNvPr>
              <p:cNvSpPr>
                <a:spLocks noChangeArrowheads="1"/>
              </p:cNvSpPr>
              <p:nvPr userDrawn="1"/>
            </p:nvSpPr>
            <p:spPr bwMode="auto">
              <a:xfrm>
                <a:off x="11455400" y="5822951"/>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Rectangle 9">
                <a:extLst>
                  <a:ext uri="{FF2B5EF4-FFF2-40B4-BE49-F238E27FC236}">
                    <a16:creationId xmlns:a16="http://schemas.microsoft.com/office/drawing/2014/main" id="{2E57A846-DC52-4A58-9B54-9B73484F465B}"/>
                  </a:ext>
                </a:extLst>
              </p:cNvPr>
              <p:cNvSpPr>
                <a:spLocks noChangeArrowheads="1"/>
              </p:cNvSpPr>
              <p:nvPr userDrawn="1"/>
            </p:nvSpPr>
            <p:spPr bwMode="auto">
              <a:xfrm>
                <a:off x="11455400" y="5648326"/>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8" name="Freeform 10">
              <a:extLst>
                <a:ext uri="{FF2B5EF4-FFF2-40B4-BE49-F238E27FC236}">
                  <a16:creationId xmlns:a16="http://schemas.microsoft.com/office/drawing/2014/main" id="{7292A856-979F-4015-87D3-2D1E35118762}"/>
                </a:ext>
              </a:extLst>
            </p:cNvPr>
            <p:cNvSpPr>
              <a:spLocks noEditPoints="1"/>
            </p:cNvSpPr>
            <p:nvPr userDrawn="1"/>
          </p:nvSpPr>
          <p:spPr bwMode="auto">
            <a:xfrm>
              <a:off x="10974388" y="6191251"/>
              <a:ext cx="917575" cy="455613"/>
            </a:xfrm>
            <a:custGeom>
              <a:avLst/>
              <a:gdLst>
                <a:gd name="T0" fmla="*/ 256 w 341"/>
                <a:gd name="T1" fmla="*/ 129 h 170"/>
                <a:gd name="T2" fmla="*/ 230 w 341"/>
                <a:gd name="T3" fmla="*/ 119 h 170"/>
                <a:gd name="T4" fmla="*/ 221 w 341"/>
                <a:gd name="T5" fmla="*/ 86 h 170"/>
                <a:gd name="T6" fmla="*/ 230 w 341"/>
                <a:gd name="T7" fmla="*/ 51 h 170"/>
                <a:gd name="T8" fmla="*/ 256 w 341"/>
                <a:gd name="T9" fmla="*/ 41 h 170"/>
                <a:gd name="T10" fmla="*/ 283 w 341"/>
                <a:gd name="T11" fmla="*/ 51 h 170"/>
                <a:gd name="T12" fmla="*/ 292 w 341"/>
                <a:gd name="T13" fmla="*/ 86 h 170"/>
                <a:gd name="T14" fmla="*/ 283 w 341"/>
                <a:gd name="T15" fmla="*/ 119 h 170"/>
                <a:gd name="T16" fmla="*/ 256 w 341"/>
                <a:gd name="T17" fmla="*/ 129 h 170"/>
                <a:gd name="T18" fmla="*/ 256 w 341"/>
                <a:gd name="T19" fmla="*/ 170 h 170"/>
                <a:gd name="T20" fmla="*/ 319 w 341"/>
                <a:gd name="T21" fmla="*/ 149 h 170"/>
                <a:gd name="T22" fmla="*/ 341 w 341"/>
                <a:gd name="T23" fmla="*/ 86 h 170"/>
                <a:gd name="T24" fmla="*/ 319 w 341"/>
                <a:gd name="T25" fmla="*/ 21 h 170"/>
                <a:gd name="T26" fmla="*/ 256 w 341"/>
                <a:gd name="T27" fmla="*/ 0 h 170"/>
                <a:gd name="T28" fmla="*/ 194 w 341"/>
                <a:gd name="T29" fmla="*/ 20 h 170"/>
                <a:gd name="T30" fmla="*/ 172 w 341"/>
                <a:gd name="T31" fmla="*/ 86 h 170"/>
                <a:gd name="T32" fmla="*/ 194 w 341"/>
                <a:gd name="T33" fmla="*/ 150 h 170"/>
                <a:gd name="T34" fmla="*/ 256 w 341"/>
                <a:gd name="T35" fmla="*/ 170 h 170"/>
                <a:gd name="T36" fmla="*/ 0 w 341"/>
                <a:gd name="T37" fmla="*/ 167 h 170"/>
                <a:gd name="T38" fmla="*/ 49 w 341"/>
                <a:gd name="T39" fmla="*/ 167 h 170"/>
                <a:gd name="T40" fmla="*/ 49 w 341"/>
                <a:gd name="T41" fmla="*/ 120 h 170"/>
                <a:gd name="T42" fmla="*/ 65 w 341"/>
                <a:gd name="T43" fmla="*/ 101 h 170"/>
                <a:gd name="T44" fmla="*/ 106 w 341"/>
                <a:gd name="T45" fmla="*/ 167 h 170"/>
                <a:gd name="T46" fmla="*/ 157 w 341"/>
                <a:gd name="T47" fmla="*/ 167 h 170"/>
                <a:gd name="T48" fmla="*/ 95 w 341"/>
                <a:gd name="T49" fmla="*/ 70 h 170"/>
                <a:gd name="T50" fmla="*/ 153 w 341"/>
                <a:gd name="T51" fmla="*/ 3 h 170"/>
                <a:gd name="T52" fmla="*/ 98 w 341"/>
                <a:gd name="T53" fmla="*/ 3 h 170"/>
                <a:gd name="T54" fmla="*/ 49 w 341"/>
                <a:gd name="T55" fmla="*/ 61 h 170"/>
                <a:gd name="T56" fmla="*/ 49 w 341"/>
                <a:gd name="T57" fmla="*/ 3 h 170"/>
                <a:gd name="T58" fmla="*/ 0 w 341"/>
                <a:gd name="T59" fmla="*/ 3 h 170"/>
                <a:gd name="T60" fmla="*/ 0 w 341"/>
                <a:gd name="T61"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1" h="170">
                  <a:moveTo>
                    <a:pt x="256" y="129"/>
                  </a:moveTo>
                  <a:cubicBezTo>
                    <a:pt x="244" y="129"/>
                    <a:pt x="235" y="126"/>
                    <a:pt x="230" y="119"/>
                  </a:cubicBezTo>
                  <a:cubicBezTo>
                    <a:pt x="224" y="112"/>
                    <a:pt x="221" y="101"/>
                    <a:pt x="221" y="86"/>
                  </a:cubicBezTo>
                  <a:cubicBezTo>
                    <a:pt x="221" y="70"/>
                    <a:pt x="224" y="58"/>
                    <a:pt x="230" y="51"/>
                  </a:cubicBezTo>
                  <a:cubicBezTo>
                    <a:pt x="235" y="45"/>
                    <a:pt x="244" y="41"/>
                    <a:pt x="256" y="41"/>
                  </a:cubicBezTo>
                  <a:cubicBezTo>
                    <a:pt x="269" y="41"/>
                    <a:pt x="278" y="45"/>
                    <a:pt x="283" y="51"/>
                  </a:cubicBezTo>
                  <a:cubicBezTo>
                    <a:pt x="289" y="58"/>
                    <a:pt x="292" y="70"/>
                    <a:pt x="292" y="86"/>
                  </a:cubicBezTo>
                  <a:cubicBezTo>
                    <a:pt x="292" y="101"/>
                    <a:pt x="289" y="112"/>
                    <a:pt x="283" y="119"/>
                  </a:cubicBezTo>
                  <a:cubicBezTo>
                    <a:pt x="278" y="126"/>
                    <a:pt x="269" y="129"/>
                    <a:pt x="256" y="129"/>
                  </a:cubicBezTo>
                  <a:moveTo>
                    <a:pt x="256" y="170"/>
                  </a:moveTo>
                  <a:cubicBezTo>
                    <a:pt x="284" y="170"/>
                    <a:pt x="305" y="163"/>
                    <a:pt x="319" y="149"/>
                  </a:cubicBezTo>
                  <a:cubicBezTo>
                    <a:pt x="333" y="136"/>
                    <a:pt x="341" y="115"/>
                    <a:pt x="341" y="86"/>
                  </a:cubicBezTo>
                  <a:cubicBezTo>
                    <a:pt x="341" y="56"/>
                    <a:pt x="334" y="34"/>
                    <a:pt x="319" y="21"/>
                  </a:cubicBezTo>
                  <a:cubicBezTo>
                    <a:pt x="305" y="7"/>
                    <a:pt x="284" y="0"/>
                    <a:pt x="256" y="0"/>
                  </a:cubicBezTo>
                  <a:cubicBezTo>
                    <a:pt x="229" y="0"/>
                    <a:pt x="208" y="7"/>
                    <a:pt x="194" y="20"/>
                  </a:cubicBezTo>
                  <a:cubicBezTo>
                    <a:pt x="179" y="34"/>
                    <a:pt x="172" y="56"/>
                    <a:pt x="172" y="86"/>
                  </a:cubicBezTo>
                  <a:cubicBezTo>
                    <a:pt x="172" y="115"/>
                    <a:pt x="179" y="136"/>
                    <a:pt x="194" y="150"/>
                  </a:cubicBezTo>
                  <a:cubicBezTo>
                    <a:pt x="208" y="163"/>
                    <a:pt x="229" y="170"/>
                    <a:pt x="256" y="170"/>
                  </a:cubicBezTo>
                  <a:moveTo>
                    <a:pt x="0" y="167"/>
                  </a:moveTo>
                  <a:cubicBezTo>
                    <a:pt x="49" y="167"/>
                    <a:pt x="49" y="167"/>
                    <a:pt x="49" y="167"/>
                  </a:cubicBezTo>
                  <a:cubicBezTo>
                    <a:pt x="49" y="120"/>
                    <a:pt x="49" y="120"/>
                    <a:pt x="49" y="120"/>
                  </a:cubicBezTo>
                  <a:cubicBezTo>
                    <a:pt x="65" y="101"/>
                    <a:pt x="65" y="101"/>
                    <a:pt x="65" y="101"/>
                  </a:cubicBezTo>
                  <a:cubicBezTo>
                    <a:pt x="106" y="167"/>
                    <a:pt x="106" y="167"/>
                    <a:pt x="106" y="167"/>
                  </a:cubicBezTo>
                  <a:cubicBezTo>
                    <a:pt x="157" y="167"/>
                    <a:pt x="157" y="167"/>
                    <a:pt x="157" y="167"/>
                  </a:cubicBezTo>
                  <a:cubicBezTo>
                    <a:pt x="95" y="70"/>
                    <a:pt x="95" y="70"/>
                    <a:pt x="95" y="70"/>
                  </a:cubicBezTo>
                  <a:cubicBezTo>
                    <a:pt x="153" y="3"/>
                    <a:pt x="153" y="3"/>
                    <a:pt x="153" y="3"/>
                  </a:cubicBezTo>
                  <a:cubicBezTo>
                    <a:pt x="98" y="3"/>
                    <a:pt x="98" y="3"/>
                    <a:pt x="98" y="3"/>
                  </a:cubicBezTo>
                  <a:cubicBezTo>
                    <a:pt x="49" y="61"/>
                    <a:pt x="49" y="61"/>
                    <a:pt x="49" y="61"/>
                  </a:cubicBezTo>
                  <a:cubicBezTo>
                    <a:pt x="49" y="3"/>
                    <a:pt x="49" y="3"/>
                    <a:pt x="49" y="3"/>
                  </a:cubicBezTo>
                  <a:cubicBezTo>
                    <a:pt x="0" y="3"/>
                    <a:pt x="0" y="3"/>
                    <a:pt x="0" y="3"/>
                  </a:cubicBezTo>
                  <a:lnTo>
                    <a:pt x="0" y="167"/>
                  </a:ln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35312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Väliotsikko 3">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47E280-D307-4425-A294-AFADD01E8132}"/>
              </a:ext>
            </a:extLst>
          </p:cNvPr>
          <p:cNvSpPr>
            <a:spLocks noGrp="1"/>
          </p:cNvSpPr>
          <p:nvPr>
            <p:ph type="title" hasCustomPrompt="1"/>
          </p:nvPr>
        </p:nvSpPr>
        <p:spPr>
          <a:xfrm>
            <a:off x="831850" y="3429000"/>
            <a:ext cx="10515600" cy="2852737"/>
          </a:xfrm>
        </p:spPr>
        <p:txBody>
          <a:bodyPr anchor="b">
            <a:normAutofit/>
          </a:bodyPr>
          <a:lstStyle>
            <a:lvl1pPr>
              <a:defRPr sz="7200">
                <a:solidFill>
                  <a:schemeClr val="accent2"/>
                </a:solidFill>
              </a:defRPr>
            </a:lvl1pPr>
          </a:lstStyle>
          <a:p>
            <a:br>
              <a:rPr lang="fi-FI" dirty="0"/>
            </a:br>
            <a:r>
              <a:rPr lang="fi-FI" dirty="0"/>
              <a:t>Väliotsikko </a:t>
            </a:r>
            <a:br>
              <a:rPr lang="fi-FI" dirty="0"/>
            </a:br>
            <a:r>
              <a:rPr lang="fi-FI" dirty="0"/>
              <a:t>sivu 3 </a:t>
            </a:r>
          </a:p>
        </p:txBody>
      </p:sp>
      <p:sp>
        <p:nvSpPr>
          <p:cNvPr id="3" name="Tekstin paikkamerkki 2">
            <a:extLst>
              <a:ext uri="{FF2B5EF4-FFF2-40B4-BE49-F238E27FC236}">
                <a16:creationId xmlns:a16="http://schemas.microsoft.com/office/drawing/2014/main" id="{8E357A87-0A7E-4FAC-9987-0B7379729FB8}"/>
              </a:ext>
            </a:extLst>
          </p:cNvPr>
          <p:cNvSpPr>
            <a:spLocks noGrp="1"/>
          </p:cNvSpPr>
          <p:nvPr>
            <p:ph type="body" idx="1" hasCustomPrompt="1"/>
          </p:nvPr>
        </p:nvSpPr>
        <p:spPr>
          <a:xfrm>
            <a:off x="831850" y="2678906"/>
            <a:ext cx="10515600" cy="1500187"/>
          </a:xfrm>
        </p:spPr>
        <p:txBody>
          <a:bodyPr anchor="b">
            <a:noAutofit/>
          </a:bodyPr>
          <a:lstStyle>
            <a:lvl1pPr marL="0" indent="0">
              <a:buNone/>
              <a:defRPr sz="9600" b="1">
                <a:solidFill>
                  <a:schemeClr val="accent1"/>
                </a:solidFill>
                <a:latin typeface="Kanit" panose="00000500000000000000" pitchFamily="2" charset="-34"/>
                <a:cs typeface="Kanit" panose="00000500000000000000" pitchFamily="2" charset="-34"/>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03</a:t>
            </a:r>
          </a:p>
        </p:txBody>
      </p:sp>
      <p:sp>
        <p:nvSpPr>
          <p:cNvPr id="4" name="Päivämäärän paikkamerkki 3">
            <a:extLst>
              <a:ext uri="{FF2B5EF4-FFF2-40B4-BE49-F238E27FC236}">
                <a16:creationId xmlns:a16="http://schemas.microsoft.com/office/drawing/2014/main" id="{4CA7AB30-33A2-46C2-9357-04BC89BF94C6}"/>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5" name="Alatunnisteen paikkamerkki 4">
            <a:extLst>
              <a:ext uri="{FF2B5EF4-FFF2-40B4-BE49-F238E27FC236}">
                <a16:creationId xmlns:a16="http://schemas.microsoft.com/office/drawing/2014/main" id="{4DD113CA-8D81-471F-A7CE-03B3F766CBA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DCB259B-FFB9-4214-9D65-4BD3FC42332E}"/>
              </a:ext>
            </a:extLst>
          </p:cNvPr>
          <p:cNvSpPr>
            <a:spLocks noGrp="1"/>
          </p:cNvSpPr>
          <p:nvPr>
            <p:ph type="sldNum" sz="quarter" idx="12"/>
          </p:nvPr>
        </p:nvSpPr>
        <p:spPr/>
        <p:txBody>
          <a:bodyPr/>
          <a:lstStyle/>
          <a:p>
            <a:fld id="{7F862803-4F8D-4F18-89BB-904507E677EA}" type="slidenum">
              <a:rPr lang="fi-FI" smtClean="0"/>
              <a:t>‹#›</a:t>
            </a:fld>
            <a:endParaRPr lang="fi-FI"/>
          </a:p>
        </p:txBody>
      </p:sp>
      <p:grpSp>
        <p:nvGrpSpPr>
          <p:cNvPr id="15" name="Ryhmä 14">
            <a:extLst>
              <a:ext uri="{FF2B5EF4-FFF2-40B4-BE49-F238E27FC236}">
                <a16:creationId xmlns:a16="http://schemas.microsoft.com/office/drawing/2014/main" id="{1601CB68-7B8C-40A5-A405-EB56BEAEC368}"/>
              </a:ext>
            </a:extLst>
          </p:cNvPr>
          <p:cNvGrpSpPr/>
          <p:nvPr userDrawn="1"/>
        </p:nvGrpSpPr>
        <p:grpSpPr>
          <a:xfrm>
            <a:off x="11157526" y="225147"/>
            <a:ext cx="742373" cy="1188173"/>
            <a:chOff x="10974388" y="5087938"/>
            <a:chExt cx="925512" cy="1558926"/>
          </a:xfrm>
          <a:solidFill>
            <a:schemeClr val="accent1"/>
          </a:solidFill>
        </p:grpSpPr>
        <p:grpSp>
          <p:nvGrpSpPr>
            <p:cNvPr id="24" name="Ryhmä 23">
              <a:extLst>
                <a:ext uri="{FF2B5EF4-FFF2-40B4-BE49-F238E27FC236}">
                  <a16:creationId xmlns:a16="http://schemas.microsoft.com/office/drawing/2014/main" id="{706E0E72-C525-4A10-927F-4D464F446F89}"/>
                </a:ext>
              </a:extLst>
            </p:cNvPr>
            <p:cNvGrpSpPr/>
            <p:nvPr userDrawn="1"/>
          </p:nvGrpSpPr>
          <p:grpSpPr>
            <a:xfrm>
              <a:off x="10979150" y="5087938"/>
              <a:ext cx="920750" cy="1011238"/>
              <a:chOff x="10979150" y="5087938"/>
              <a:chExt cx="920750" cy="1011238"/>
            </a:xfrm>
            <a:grpFill/>
          </p:grpSpPr>
          <p:sp>
            <p:nvSpPr>
              <p:cNvPr id="26" name="Freeform 5">
                <a:extLst>
                  <a:ext uri="{FF2B5EF4-FFF2-40B4-BE49-F238E27FC236}">
                    <a16:creationId xmlns:a16="http://schemas.microsoft.com/office/drawing/2014/main" id="{0BEFE91A-7A2C-417D-A397-14DDD0AE0269}"/>
                  </a:ext>
                </a:extLst>
              </p:cNvPr>
              <p:cNvSpPr>
                <a:spLocks noEditPoints="1"/>
              </p:cNvSpPr>
              <p:nvPr userDrawn="1"/>
            </p:nvSpPr>
            <p:spPr bwMode="auto">
              <a:xfrm>
                <a:off x="10979150" y="5087938"/>
                <a:ext cx="920750" cy="439738"/>
              </a:xfrm>
              <a:custGeom>
                <a:avLst/>
                <a:gdLst>
                  <a:gd name="T0" fmla="*/ 235 w 342"/>
                  <a:gd name="T1" fmla="*/ 95 h 164"/>
                  <a:gd name="T2" fmla="*/ 253 w 342"/>
                  <a:gd name="T3" fmla="*/ 46 h 164"/>
                  <a:gd name="T4" fmla="*/ 271 w 342"/>
                  <a:gd name="T5" fmla="*/ 95 h 164"/>
                  <a:gd name="T6" fmla="*/ 235 w 342"/>
                  <a:gd name="T7" fmla="*/ 95 h 164"/>
                  <a:gd name="T8" fmla="*/ 165 w 342"/>
                  <a:gd name="T9" fmla="*/ 164 h 164"/>
                  <a:gd name="T10" fmla="*/ 215 w 342"/>
                  <a:gd name="T11" fmla="*/ 164 h 164"/>
                  <a:gd name="T12" fmla="*/ 228 w 342"/>
                  <a:gd name="T13" fmla="*/ 129 h 164"/>
                  <a:gd name="T14" fmla="*/ 278 w 342"/>
                  <a:gd name="T15" fmla="*/ 129 h 164"/>
                  <a:gd name="T16" fmla="*/ 292 w 342"/>
                  <a:gd name="T17" fmla="*/ 164 h 164"/>
                  <a:gd name="T18" fmla="*/ 342 w 342"/>
                  <a:gd name="T19" fmla="*/ 164 h 164"/>
                  <a:gd name="T20" fmla="*/ 279 w 342"/>
                  <a:gd name="T21" fmla="*/ 0 h 164"/>
                  <a:gd name="T22" fmla="*/ 228 w 342"/>
                  <a:gd name="T23" fmla="*/ 0 h 164"/>
                  <a:gd name="T24" fmla="*/ 165 w 342"/>
                  <a:gd name="T25" fmla="*/ 164 h 164"/>
                  <a:gd name="T26" fmla="*/ 48 w 342"/>
                  <a:gd name="T27" fmla="*/ 79 h 164"/>
                  <a:gd name="T28" fmla="*/ 48 w 342"/>
                  <a:gd name="T29" fmla="*/ 36 h 164"/>
                  <a:gd name="T30" fmla="*/ 75 w 342"/>
                  <a:gd name="T31" fmla="*/ 36 h 164"/>
                  <a:gd name="T32" fmla="*/ 95 w 342"/>
                  <a:gd name="T33" fmla="*/ 58 h 164"/>
                  <a:gd name="T34" fmla="*/ 89 w 342"/>
                  <a:gd name="T35" fmla="*/ 74 h 164"/>
                  <a:gd name="T36" fmla="*/ 73 w 342"/>
                  <a:gd name="T37" fmla="*/ 79 h 164"/>
                  <a:gd name="T38" fmla="*/ 48 w 342"/>
                  <a:gd name="T39" fmla="*/ 79 h 164"/>
                  <a:gd name="T40" fmla="*/ 0 w 342"/>
                  <a:gd name="T41" fmla="*/ 164 h 164"/>
                  <a:gd name="T42" fmla="*/ 48 w 342"/>
                  <a:gd name="T43" fmla="*/ 164 h 164"/>
                  <a:gd name="T44" fmla="*/ 48 w 342"/>
                  <a:gd name="T45" fmla="*/ 116 h 164"/>
                  <a:gd name="T46" fmla="*/ 61 w 342"/>
                  <a:gd name="T47" fmla="*/ 116 h 164"/>
                  <a:gd name="T48" fmla="*/ 70 w 342"/>
                  <a:gd name="T49" fmla="*/ 118 h 164"/>
                  <a:gd name="T50" fmla="*/ 75 w 342"/>
                  <a:gd name="T51" fmla="*/ 124 h 164"/>
                  <a:gd name="T52" fmla="*/ 92 w 342"/>
                  <a:gd name="T53" fmla="*/ 164 h 164"/>
                  <a:gd name="T54" fmla="*/ 142 w 342"/>
                  <a:gd name="T55" fmla="*/ 164 h 164"/>
                  <a:gd name="T56" fmla="*/ 123 w 342"/>
                  <a:gd name="T57" fmla="*/ 121 h 164"/>
                  <a:gd name="T58" fmla="*/ 119 w 342"/>
                  <a:gd name="T59" fmla="*/ 112 h 164"/>
                  <a:gd name="T60" fmla="*/ 114 w 342"/>
                  <a:gd name="T61" fmla="*/ 107 h 164"/>
                  <a:gd name="T62" fmla="*/ 136 w 342"/>
                  <a:gd name="T63" fmla="*/ 87 h 164"/>
                  <a:gd name="T64" fmla="*/ 144 w 342"/>
                  <a:gd name="T65" fmla="*/ 58 h 164"/>
                  <a:gd name="T66" fmla="*/ 129 w 342"/>
                  <a:gd name="T67" fmla="*/ 15 h 164"/>
                  <a:gd name="T68" fmla="*/ 85 w 342"/>
                  <a:gd name="T69" fmla="*/ 0 h 164"/>
                  <a:gd name="T70" fmla="*/ 0 w 342"/>
                  <a:gd name="T71" fmla="*/ 0 h 164"/>
                  <a:gd name="T72" fmla="*/ 0 w 342"/>
                  <a:gd name="T7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164">
                    <a:moveTo>
                      <a:pt x="235" y="95"/>
                    </a:moveTo>
                    <a:cubicBezTo>
                      <a:pt x="253" y="46"/>
                      <a:pt x="253" y="46"/>
                      <a:pt x="253" y="46"/>
                    </a:cubicBezTo>
                    <a:cubicBezTo>
                      <a:pt x="271" y="95"/>
                      <a:pt x="271" y="95"/>
                      <a:pt x="271" y="95"/>
                    </a:cubicBezTo>
                    <a:lnTo>
                      <a:pt x="235" y="95"/>
                    </a:lnTo>
                    <a:close/>
                    <a:moveTo>
                      <a:pt x="165" y="164"/>
                    </a:moveTo>
                    <a:cubicBezTo>
                      <a:pt x="215" y="164"/>
                      <a:pt x="215" y="164"/>
                      <a:pt x="215" y="164"/>
                    </a:cubicBezTo>
                    <a:cubicBezTo>
                      <a:pt x="228" y="129"/>
                      <a:pt x="228" y="129"/>
                      <a:pt x="228" y="129"/>
                    </a:cubicBezTo>
                    <a:cubicBezTo>
                      <a:pt x="278" y="129"/>
                      <a:pt x="278" y="129"/>
                      <a:pt x="278" y="129"/>
                    </a:cubicBezTo>
                    <a:cubicBezTo>
                      <a:pt x="292" y="164"/>
                      <a:pt x="292" y="164"/>
                      <a:pt x="292" y="164"/>
                    </a:cubicBezTo>
                    <a:cubicBezTo>
                      <a:pt x="342" y="164"/>
                      <a:pt x="342" y="164"/>
                      <a:pt x="342" y="164"/>
                    </a:cubicBezTo>
                    <a:cubicBezTo>
                      <a:pt x="279" y="0"/>
                      <a:pt x="279" y="0"/>
                      <a:pt x="279" y="0"/>
                    </a:cubicBezTo>
                    <a:cubicBezTo>
                      <a:pt x="228" y="0"/>
                      <a:pt x="228" y="0"/>
                      <a:pt x="228" y="0"/>
                    </a:cubicBezTo>
                    <a:lnTo>
                      <a:pt x="165" y="164"/>
                    </a:lnTo>
                    <a:close/>
                    <a:moveTo>
                      <a:pt x="48" y="79"/>
                    </a:moveTo>
                    <a:cubicBezTo>
                      <a:pt x="48" y="36"/>
                      <a:pt x="48" y="36"/>
                      <a:pt x="48" y="36"/>
                    </a:cubicBezTo>
                    <a:cubicBezTo>
                      <a:pt x="75" y="36"/>
                      <a:pt x="75" y="36"/>
                      <a:pt x="75" y="36"/>
                    </a:cubicBezTo>
                    <a:cubicBezTo>
                      <a:pt x="88" y="36"/>
                      <a:pt x="95" y="44"/>
                      <a:pt x="95" y="58"/>
                    </a:cubicBezTo>
                    <a:cubicBezTo>
                      <a:pt x="95" y="65"/>
                      <a:pt x="93" y="70"/>
                      <a:pt x="89" y="74"/>
                    </a:cubicBezTo>
                    <a:cubicBezTo>
                      <a:pt x="86" y="77"/>
                      <a:pt x="80" y="79"/>
                      <a:pt x="73" y="79"/>
                    </a:cubicBezTo>
                    <a:lnTo>
                      <a:pt x="48" y="79"/>
                    </a:lnTo>
                    <a:close/>
                    <a:moveTo>
                      <a:pt x="0" y="164"/>
                    </a:moveTo>
                    <a:cubicBezTo>
                      <a:pt x="48" y="164"/>
                      <a:pt x="48" y="164"/>
                      <a:pt x="48" y="164"/>
                    </a:cubicBezTo>
                    <a:cubicBezTo>
                      <a:pt x="48" y="116"/>
                      <a:pt x="48" y="116"/>
                      <a:pt x="48" y="116"/>
                    </a:cubicBezTo>
                    <a:cubicBezTo>
                      <a:pt x="61" y="116"/>
                      <a:pt x="61" y="116"/>
                      <a:pt x="61" y="116"/>
                    </a:cubicBezTo>
                    <a:cubicBezTo>
                      <a:pt x="65" y="116"/>
                      <a:pt x="68" y="117"/>
                      <a:pt x="70" y="118"/>
                    </a:cubicBezTo>
                    <a:cubicBezTo>
                      <a:pt x="72" y="119"/>
                      <a:pt x="73" y="121"/>
                      <a:pt x="75" y="124"/>
                    </a:cubicBezTo>
                    <a:cubicBezTo>
                      <a:pt x="92" y="164"/>
                      <a:pt x="92" y="164"/>
                      <a:pt x="92" y="164"/>
                    </a:cubicBezTo>
                    <a:cubicBezTo>
                      <a:pt x="142" y="164"/>
                      <a:pt x="142" y="164"/>
                      <a:pt x="142" y="164"/>
                    </a:cubicBezTo>
                    <a:cubicBezTo>
                      <a:pt x="123" y="121"/>
                      <a:pt x="123" y="121"/>
                      <a:pt x="123" y="121"/>
                    </a:cubicBezTo>
                    <a:cubicBezTo>
                      <a:pt x="122" y="117"/>
                      <a:pt x="120" y="114"/>
                      <a:pt x="119" y="112"/>
                    </a:cubicBezTo>
                    <a:cubicBezTo>
                      <a:pt x="117" y="110"/>
                      <a:pt x="116" y="108"/>
                      <a:pt x="114" y="107"/>
                    </a:cubicBezTo>
                    <a:cubicBezTo>
                      <a:pt x="123" y="102"/>
                      <a:pt x="131" y="95"/>
                      <a:pt x="136" y="87"/>
                    </a:cubicBezTo>
                    <a:cubicBezTo>
                      <a:pt x="142" y="79"/>
                      <a:pt x="144" y="69"/>
                      <a:pt x="144" y="58"/>
                    </a:cubicBezTo>
                    <a:cubicBezTo>
                      <a:pt x="144" y="40"/>
                      <a:pt x="139" y="26"/>
                      <a:pt x="129" y="15"/>
                    </a:cubicBezTo>
                    <a:cubicBezTo>
                      <a:pt x="120" y="5"/>
                      <a:pt x="105" y="0"/>
                      <a:pt x="85" y="0"/>
                    </a:cubicBezTo>
                    <a:cubicBezTo>
                      <a:pt x="0" y="0"/>
                      <a:pt x="0" y="0"/>
                      <a:pt x="0" y="0"/>
                    </a:cubicBezTo>
                    <a:lnTo>
                      <a:pt x="0"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7" name="Freeform 6">
                <a:extLst>
                  <a:ext uri="{FF2B5EF4-FFF2-40B4-BE49-F238E27FC236}">
                    <a16:creationId xmlns:a16="http://schemas.microsoft.com/office/drawing/2014/main" id="{82EA86E3-A93B-4093-AF60-04EA81DEA2E0}"/>
                  </a:ext>
                </a:extLst>
              </p:cNvPr>
              <p:cNvSpPr>
                <a:spLocks/>
              </p:cNvSpPr>
              <p:nvPr userDrawn="1"/>
            </p:nvSpPr>
            <p:spPr bwMode="auto">
              <a:xfrm>
                <a:off x="10987088" y="5643563"/>
                <a:ext cx="347662" cy="455613"/>
              </a:xfrm>
              <a:custGeom>
                <a:avLst/>
                <a:gdLst>
                  <a:gd name="T0" fmla="*/ 59 w 129"/>
                  <a:gd name="T1" fmla="*/ 170 h 170"/>
                  <a:gd name="T2" fmla="*/ 111 w 129"/>
                  <a:gd name="T3" fmla="*/ 156 h 170"/>
                  <a:gd name="T4" fmla="*/ 129 w 129"/>
                  <a:gd name="T5" fmla="*/ 120 h 170"/>
                  <a:gd name="T6" fmla="*/ 125 w 129"/>
                  <a:gd name="T7" fmla="*/ 96 h 170"/>
                  <a:gd name="T8" fmla="*/ 110 w 129"/>
                  <a:gd name="T9" fmla="*/ 79 h 170"/>
                  <a:gd name="T10" fmla="*/ 80 w 129"/>
                  <a:gd name="T11" fmla="*/ 66 h 170"/>
                  <a:gd name="T12" fmla="*/ 60 w 129"/>
                  <a:gd name="T13" fmla="*/ 61 h 170"/>
                  <a:gd name="T14" fmla="*/ 52 w 129"/>
                  <a:gd name="T15" fmla="*/ 56 h 170"/>
                  <a:gd name="T16" fmla="*/ 49 w 129"/>
                  <a:gd name="T17" fmla="*/ 49 h 170"/>
                  <a:gd name="T18" fmla="*/ 56 w 129"/>
                  <a:gd name="T19" fmla="*/ 40 h 170"/>
                  <a:gd name="T20" fmla="*/ 76 w 129"/>
                  <a:gd name="T21" fmla="*/ 38 h 170"/>
                  <a:gd name="T22" fmla="*/ 120 w 129"/>
                  <a:gd name="T23" fmla="*/ 47 h 170"/>
                  <a:gd name="T24" fmla="*/ 120 w 129"/>
                  <a:gd name="T25" fmla="*/ 8 h 170"/>
                  <a:gd name="T26" fmla="*/ 96 w 129"/>
                  <a:gd name="T27" fmla="*/ 2 h 170"/>
                  <a:gd name="T28" fmla="*/ 68 w 129"/>
                  <a:gd name="T29" fmla="*/ 0 h 170"/>
                  <a:gd name="T30" fmla="*/ 17 w 129"/>
                  <a:gd name="T31" fmla="*/ 13 h 170"/>
                  <a:gd name="T32" fmla="*/ 0 w 129"/>
                  <a:gd name="T33" fmla="*/ 50 h 170"/>
                  <a:gd name="T34" fmla="*/ 4 w 129"/>
                  <a:gd name="T35" fmla="*/ 72 h 170"/>
                  <a:gd name="T36" fmla="*/ 18 w 129"/>
                  <a:gd name="T37" fmla="*/ 88 h 170"/>
                  <a:gd name="T38" fmla="*/ 44 w 129"/>
                  <a:gd name="T39" fmla="*/ 99 h 170"/>
                  <a:gd name="T40" fmla="*/ 50 w 129"/>
                  <a:gd name="T41" fmla="*/ 101 h 170"/>
                  <a:gd name="T42" fmla="*/ 68 w 129"/>
                  <a:gd name="T43" fmla="*/ 107 h 170"/>
                  <a:gd name="T44" fmla="*/ 77 w 129"/>
                  <a:gd name="T45" fmla="*/ 112 h 170"/>
                  <a:gd name="T46" fmla="*/ 80 w 129"/>
                  <a:gd name="T47" fmla="*/ 120 h 170"/>
                  <a:gd name="T48" fmla="*/ 74 w 129"/>
                  <a:gd name="T49" fmla="*/ 130 h 170"/>
                  <a:gd name="T50" fmla="*/ 54 w 129"/>
                  <a:gd name="T51" fmla="*/ 132 h 170"/>
                  <a:gd name="T52" fmla="*/ 28 w 129"/>
                  <a:gd name="T53" fmla="*/ 129 h 170"/>
                  <a:gd name="T54" fmla="*/ 2 w 129"/>
                  <a:gd name="T55" fmla="*/ 120 h 170"/>
                  <a:gd name="T56" fmla="*/ 2 w 129"/>
                  <a:gd name="T57" fmla="*/ 160 h 170"/>
                  <a:gd name="T58" fmla="*/ 27 w 129"/>
                  <a:gd name="T59" fmla="*/ 167 h 170"/>
                  <a:gd name="T60" fmla="*/ 59 w 129"/>
                  <a:gd name="T61"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170">
                    <a:moveTo>
                      <a:pt x="59" y="170"/>
                    </a:moveTo>
                    <a:cubicBezTo>
                      <a:pt x="82" y="170"/>
                      <a:pt x="99" y="165"/>
                      <a:pt x="111" y="156"/>
                    </a:cubicBezTo>
                    <a:cubicBezTo>
                      <a:pt x="123" y="147"/>
                      <a:pt x="129" y="135"/>
                      <a:pt x="129" y="120"/>
                    </a:cubicBezTo>
                    <a:cubicBezTo>
                      <a:pt x="129" y="111"/>
                      <a:pt x="127" y="103"/>
                      <a:pt x="125" y="96"/>
                    </a:cubicBezTo>
                    <a:cubicBezTo>
                      <a:pt x="122" y="90"/>
                      <a:pt x="117" y="84"/>
                      <a:pt x="110" y="79"/>
                    </a:cubicBezTo>
                    <a:cubicBezTo>
                      <a:pt x="103" y="74"/>
                      <a:pt x="93" y="70"/>
                      <a:pt x="80" y="66"/>
                    </a:cubicBezTo>
                    <a:cubicBezTo>
                      <a:pt x="70" y="64"/>
                      <a:pt x="64" y="62"/>
                      <a:pt x="60" y="61"/>
                    </a:cubicBezTo>
                    <a:cubicBezTo>
                      <a:pt x="56" y="60"/>
                      <a:pt x="53" y="58"/>
                      <a:pt x="52" y="56"/>
                    </a:cubicBezTo>
                    <a:cubicBezTo>
                      <a:pt x="50" y="55"/>
                      <a:pt x="49" y="52"/>
                      <a:pt x="49" y="49"/>
                    </a:cubicBezTo>
                    <a:cubicBezTo>
                      <a:pt x="49" y="45"/>
                      <a:pt x="51" y="42"/>
                      <a:pt x="56" y="40"/>
                    </a:cubicBezTo>
                    <a:cubicBezTo>
                      <a:pt x="60" y="39"/>
                      <a:pt x="67" y="38"/>
                      <a:pt x="76" y="38"/>
                    </a:cubicBezTo>
                    <a:cubicBezTo>
                      <a:pt x="90" y="38"/>
                      <a:pt x="105" y="41"/>
                      <a:pt x="120" y="47"/>
                    </a:cubicBezTo>
                    <a:cubicBezTo>
                      <a:pt x="120" y="8"/>
                      <a:pt x="120" y="8"/>
                      <a:pt x="120" y="8"/>
                    </a:cubicBezTo>
                    <a:cubicBezTo>
                      <a:pt x="113" y="5"/>
                      <a:pt x="105" y="4"/>
                      <a:pt x="96" y="2"/>
                    </a:cubicBezTo>
                    <a:cubicBezTo>
                      <a:pt x="86" y="1"/>
                      <a:pt x="77" y="0"/>
                      <a:pt x="68" y="0"/>
                    </a:cubicBezTo>
                    <a:cubicBezTo>
                      <a:pt x="46" y="0"/>
                      <a:pt x="29" y="4"/>
                      <a:pt x="17" y="13"/>
                    </a:cubicBezTo>
                    <a:cubicBezTo>
                      <a:pt x="5" y="21"/>
                      <a:pt x="0" y="33"/>
                      <a:pt x="0" y="50"/>
                    </a:cubicBezTo>
                    <a:cubicBezTo>
                      <a:pt x="0" y="59"/>
                      <a:pt x="1" y="66"/>
                      <a:pt x="4" y="72"/>
                    </a:cubicBezTo>
                    <a:cubicBezTo>
                      <a:pt x="7" y="78"/>
                      <a:pt x="11" y="83"/>
                      <a:pt x="18" y="88"/>
                    </a:cubicBezTo>
                    <a:cubicBezTo>
                      <a:pt x="24" y="92"/>
                      <a:pt x="33" y="96"/>
                      <a:pt x="44" y="99"/>
                    </a:cubicBezTo>
                    <a:cubicBezTo>
                      <a:pt x="46" y="100"/>
                      <a:pt x="48" y="101"/>
                      <a:pt x="50" y="101"/>
                    </a:cubicBezTo>
                    <a:cubicBezTo>
                      <a:pt x="58" y="104"/>
                      <a:pt x="64" y="106"/>
                      <a:pt x="68" y="107"/>
                    </a:cubicBezTo>
                    <a:cubicBezTo>
                      <a:pt x="72" y="109"/>
                      <a:pt x="75" y="110"/>
                      <a:pt x="77" y="112"/>
                    </a:cubicBezTo>
                    <a:cubicBezTo>
                      <a:pt x="79" y="114"/>
                      <a:pt x="80" y="117"/>
                      <a:pt x="80" y="120"/>
                    </a:cubicBezTo>
                    <a:cubicBezTo>
                      <a:pt x="80" y="125"/>
                      <a:pt x="78" y="128"/>
                      <a:pt x="74" y="130"/>
                    </a:cubicBezTo>
                    <a:cubicBezTo>
                      <a:pt x="70" y="131"/>
                      <a:pt x="63" y="132"/>
                      <a:pt x="54" y="132"/>
                    </a:cubicBezTo>
                    <a:cubicBezTo>
                      <a:pt x="46" y="132"/>
                      <a:pt x="37" y="131"/>
                      <a:pt x="28" y="129"/>
                    </a:cubicBezTo>
                    <a:cubicBezTo>
                      <a:pt x="18" y="126"/>
                      <a:pt x="10" y="124"/>
                      <a:pt x="2" y="120"/>
                    </a:cubicBezTo>
                    <a:cubicBezTo>
                      <a:pt x="2" y="160"/>
                      <a:pt x="2" y="160"/>
                      <a:pt x="2" y="160"/>
                    </a:cubicBezTo>
                    <a:cubicBezTo>
                      <a:pt x="9" y="163"/>
                      <a:pt x="17" y="165"/>
                      <a:pt x="27" y="167"/>
                    </a:cubicBezTo>
                    <a:cubicBezTo>
                      <a:pt x="37" y="169"/>
                      <a:pt x="47" y="170"/>
                      <a:pt x="59"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8" name="Rectangle 7">
                <a:extLst>
                  <a:ext uri="{FF2B5EF4-FFF2-40B4-BE49-F238E27FC236}">
                    <a16:creationId xmlns:a16="http://schemas.microsoft.com/office/drawing/2014/main" id="{A9B4204A-AE5A-428E-A9EE-99FC25B761C0}"/>
                  </a:ext>
                </a:extLst>
              </p:cNvPr>
              <p:cNvSpPr>
                <a:spLocks noChangeArrowheads="1"/>
              </p:cNvSpPr>
              <p:nvPr userDrawn="1"/>
            </p:nvSpPr>
            <p:spPr bwMode="auto">
              <a:xfrm>
                <a:off x="11455400" y="5997576"/>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Rectangle 8">
                <a:extLst>
                  <a:ext uri="{FF2B5EF4-FFF2-40B4-BE49-F238E27FC236}">
                    <a16:creationId xmlns:a16="http://schemas.microsoft.com/office/drawing/2014/main" id="{0A875395-FCBD-4E1D-BEF9-F8F9674CDBB2}"/>
                  </a:ext>
                </a:extLst>
              </p:cNvPr>
              <p:cNvSpPr>
                <a:spLocks noChangeArrowheads="1"/>
              </p:cNvSpPr>
              <p:nvPr userDrawn="1"/>
            </p:nvSpPr>
            <p:spPr bwMode="auto">
              <a:xfrm>
                <a:off x="11455400" y="5822951"/>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0" name="Rectangle 9">
                <a:extLst>
                  <a:ext uri="{FF2B5EF4-FFF2-40B4-BE49-F238E27FC236}">
                    <a16:creationId xmlns:a16="http://schemas.microsoft.com/office/drawing/2014/main" id="{D23401F2-6BB7-4248-846F-709B8FAEAEDD}"/>
                  </a:ext>
                </a:extLst>
              </p:cNvPr>
              <p:cNvSpPr>
                <a:spLocks noChangeArrowheads="1"/>
              </p:cNvSpPr>
              <p:nvPr userDrawn="1"/>
            </p:nvSpPr>
            <p:spPr bwMode="auto">
              <a:xfrm>
                <a:off x="11455400" y="5648326"/>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5" name="Freeform 10">
              <a:extLst>
                <a:ext uri="{FF2B5EF4-FFF2-40B4-BE49-F238E27FC236}">
                  <a16:creationId xmlns:a16="http://schemas.microsoft.com/office/drawing/2014/main" id="{7DA64859-5EE4-4574-8674-E52C8C28501F}"/>
                </a:ext>
              </a:extLst>
            </p:cNvPr>
            <p:cNvSpPr>
              <a:spLocks noEditPoints="1"/>
            </p:cNvSpPr>
            <p:nvPr userDrawn="1"/>
          </p:nvSpPr>
          <p:spPr bwMode="auto">
            <a:xfrm>
              <a:off x="10974388" y="6191251"/>
              <a:ext cx="917575" cy="455613"/>
            </a:xfrm>
            <a:custGeom>
              <a:avLst/>
              <a:gdLst>
                <a:gd name="T0" fmla="*/ 256 w 341"/>
                <a:gd name="T1" fmla="*/ 129 h 170"/>
                <a:gd name="T2" fmla="*/ 230 w 341"/>
                <a:gd name="T3" fmla="*/ 119 h 170"/>
                <a:gd name="T4" fmla="*/ 221 w 341"/>
                <a:gd name="T5" fmla="*/ 86 h 170"/>
                <a:gd name="T6" fmla="*/ 230 w 341"/>
                <a:gd name="T7" fmla="*/ 51 h 170"/>
                <a:gd name="T8" fmla="*/ 256 w 341"/>
                <a:gd name="T9" fmla="*/ 41 h 170"/>
                <a:gd name="T10" fmla="*/ 283 w 341"/>
                <a:gd name="T11" fmla="*/ 51 h 170"/>
                <a:gd name="T12" fmla="*/ 292 w 341"/>
                <a:gd name="T13" fmla="*/ 86 h 170"/>
                <a:gd name="T14" fmla="*/ 283 w 341"/>
                <a:gd name="T15" fmla="*/ 119 h 170"/>
                <a:gd name="T16" fmla="*/ 256 w 341"/>
                <a:gd name="T17" fmla="*/ 129 h 170"/>
                <a:gd name="T18" fmla="*/ 256 w 341"/>
                <a:gd name="T19" fmla="*/ 170 h 170"/>
                <a:gd name="T20" fmla="*/ 319 w 341"/>
                <a:gd name="T21" fmla="*/ 149 h 170"/>
                <a:gd name="T22" fmla="*/ 341 w 341"/>
                <a:gd name="T23" fmla="*/ 86 h 170"/>
                <a:gd name="T24" fmla="*/ 319 w 341"/>
                <a:gd name="T25" fmla="*/ 21 h 170"/>
                <a:gd name="T26" fmla="*/ 256 w 341"/>
                <a:gd name="T27" fmla="*/ 0 h 170"/>
                <a:gd name="T28" fmla="*/ 194 w 341"/>
                <a:gd name="T29" fmla="*/ 20 h 170"/>
                <a:gd name="T30" fmla="*/ 172 w 341"/>
                <a:gd name="T31" fmla="*/ 86 h 170"/>
                <a:gd name="T32" fmla="*/ 194 w 341"/>
                <a:gd name="T33" fmla="*/ 150 h 170"/>
                <a:gd name="T34" fmla="*/ 256 w 341"/>
                <a:gd name="T35" fmla="*/ 170 h 170"/>
                <a:gd name="T36" fmla="*/ 0 w 341"/>
                <a:gd name="T37" fmla="*/ 167 h 170"/>
                <a:gd name="T38" fmla="*/ 49 w 341"/>
                <a:gd name="T39" fmla="*/ 167 h 170"/>
                <a:gd name="T40" fmla="*/ 49 w 341"/>
                <a:gd name="T41" fmla="*/ 120 h 170"/>
                <a:gd name="T42" fmla="*/ 65 w 341"/>
                <a:gd name="T43" fmla="*/ 101 h 170"/>
                <a:gd name="T44" fmla="*/ 106 w 341"/>
                <a:gd name="T45" fmla="*/ 167 h 170"/>
                <a:gd name="T46" fmla="*/ 157 w 341"/>
                <a:gd name="T47" fmla="*/ 167 h 170"/>
                <a:gd name="T48" fmla="*/ 95 w 341"/>
                <a:gd name="T49" fmla="*/ 70 h 170"/>
                <a:gd name="T50" fmla="*/ 153 w 341"/>
                <a:gd name="T51" fmla="*/ 3 h 170"/>
                <a:gd name="T52" fmla="*/ 98 w 341"/>
                <a:gd name="T53" fmla="*/ 3 h 170"/>
                <a:gd name="T54" fmla="*/ 49 w 341"/>
                <a:gd name="T55" fmla="*/ 61 h 170"/>
                <a:gd name="T56" fmla="*/ 49 w 341"/>
                <a:gd name="T57" fmla="*/ 3 h 170"/>
                <a:gd name="T58" fmla="*/ 0 w 341"/>
                <a:gd name="T59" fmla="*/ 3 h 170"/>
                <a:gd name="T60" fmla="*/ 0 w 341"/>
                <a:gd name="T61"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1" h="170">
                  <a:moveTo>
                    <a:pt x="256" y="129"/>
                  </a:moveTo>
                  <a:cubicBezTo>
                    <a:pt x="244" y="129"/>
                    <a:pt x="235" y="126"/>
                    <a:pt x="230" y="119"/>
                  </a:cubicBezTo>
                  <a:cubicBezTo>
                    <a:pt x="224" y="112"/>
                    <a:pt x="221" y="101"/>
                    <a:pt x="221" y="86"/>
                  </a:cubicBezTo>
                  <a:cubicBezTo>
                    <a:pt x="221" y="70"/>
                    <a:pt x="224" y="58"/>
                    <a:pt x="230" y="51"/>
                  </a:cubicBezTo>
                  <a:cubicBezTo>
                    <a:pt x="235" y="45"/>
                    <a:pt x="244" y="41"/>
                    <a:pt x="256" y="41"/>
                  </a:cubicBezTo>
                  <a:cubicBezTo>
                    <a:pt x="269" y="41"/>
                    <a:pt x="278" y="45"/>
                    <a:pt x="283" y="51"/>
                  </a:cubicBezTo>
                  <a:cubicBezTo>
                    <a:pt x="289" y="58"/>
                    <a:pt x="292" y="70"/>
                    <a:pt x="292" y="86"/>
                  </a:cubicBezTo>
                  <a:cubicBezTo>
                    <a:pt x="292" y="101"/>
                    <a:pt x="289" y="112"/>
                    <a:pt x="283" y="119"/>
                  </a:cubicBezTo>
                  <a:cubicBezTo>
                    <a:pt x="278" y="126"/>
                    <a:pt x="269" y="129"/>
                    <a:pt x="256" y="129"/>
                  </a:cubicBezTo>
                  <a:moveTo>
                    <a:pt x="256" y="170"/>
                  </a:moveTo>
                  <a:cubicBezTo>
                    <a:pt x="284" y="170"/>
                    <a:pt x="305" y="163"/>
                    <a:pt x="319" y="149"/>
                  </a:cubicBezTo>
                  <a:cubicBezTo>
                    <a:pt x="333" y="136"/>
                    <a:pt x="341" y="115"/>
                    <a:pt x="341" y="86"/>
                  </a:cubicBezTo>
                  <a:cubicBezTo>
                    <a:pt x="341" y="56"/>
                    <a:pt x="334" y="34"/>
                    <a:pt x="319" y="21"/>
                  </a:cubicBezTo>
                  <a:cubicBezTo>
                    <a:pt x="305" y="7"/>
                    <a:pt x="284" y="0"/>
                    <a:pt x="256" y="0"/>
                  </a:cubicBezTo>
                  <a:cubicBezTo>
                    <a:pt x="229" y="0"/>
                    <a:pt x="208" y="7"/>
                    <a:pt x="194" y="20"/>
                  </a:cubicBezTo>
                  <a:cubicBezTo>
                    <a:pt x="179" y="34"/>
                    <a:pt x="172" y="56"/>
                    <a:pt x="172" y="86"/>
                  </a:cubicBezTo>
                  <a:cubicBezTo>
                    <a:pt x="172" y="115"/>
                    <a:pt x="179" y="136"/>
                    <a:pt x="194" y="150"/>
                  </a:cubicBezTo>
                  <a:cubicBezTo>
                    <a:pt x="208" y="163"/>
                    <a:pt x="229" y="170"/>
                    <a:pt x="256" y="170"/>
                  </a:cubicBezTo>
                  <a:moveTo>
                    <a:pt x="0" y="167"/>
                  </a:moveTo>
                  <a:cubicBezTo>
                    <a:pt x="49" y="167"/>
                    <a:pt x="49" y="167"/>
                    <a:pt x="49" y="167"/>
                  </a:cubicBezTo>
                  <a:cubicBezTo>
                    <a:pt x="49" y="120"/>
                    <a:pt x="49" y="120"/>
                    <a:pt x="49" y="120"/>
                  </a:cubicBezTo>
                  <a:cubicBezTo>
                    <a:pt x="65" y="101"/>
                    <a:pt x="65" y="101"/>
                    <a:pt x="65" y="101"/>
                  </a:cubicBezTo>
                  <a:cubicBezTo>
                    <a:pt x="106" y="167"/>
                    <a:pt x="106" y="167"/>
                    <a:pt x="106" y="167"/>
                  </a:cubicBezTo>
                  <a:cubicBezTo>
                    <a:pt x="157" y="167"/>
                    <a:pt x="157" y="167"/>
                    <a:pt x="157" y="167"/>
                  </a:cubicBezTo>
                  <a:cubicBezTo>
                    <a:pt x="95" y="70"/>
                    <a:pt x="95" y="70"/>
                    <a:pt x="95" y="70"/>
                  </a:cubicBezTo>
                  <a:cubicBezTo>
                    <a:pt x="153" y="3"/>
                    <a:pt x="153" y="3"/>
                    <a:pt x="153" y="3"/>
                  </a:cubicBezTo>
                  <a:cubicBezTo>
                    <a:pt x="98" y="3"/>
                    <a:pt x="98" y="3"/>
                    <a:pt x="98" y="3"/>
                  </a:cubicBezTo>
                  <a:cubicBezTo>
                    <a:pt x="49" y="61"/>
                    <a:pt x="49" y="61"/>
                    <a:pt x="49" y="61"/>
                  </a:cubicBezTo>
                  <a:cubicBezTo>
                    <a:pt x="49" y="3"/>
                    <a:pt x="49" y="3"/>
                    <a:pt x="49" y="3"/>
                  </a:cubicBezTo>
                  <a:cubicBezTo>
                    <a:pt x="0" y="3"/>
                    <a:pt x="0" y="3"/>
                    <a:pt x="0" y="3"/>
                  </a:cubicBezTo>
                  <a:lnTo>
                    <a:pt x="0" y="167"/>
                  </a:ln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522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Väliotsikko 4">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47E280-D307-4425-A294-AFADD01E8132}"/>
              </a:ext>
            </a:extLst>
          </p:cNvPr>
          <p:cNvSpPr>
            <a:spLocks noGrp="1"/>
          </p:cNvSpPr>
          <p:nvPr>
            <p:ph type="title" hasCustomPrompt="1"/>
          </p:nvPr>
        </p:nvSpPr>
        <p:spPr>
          <a:xfrm>
            <a:off x="831850" y="3429000"/>
            <a:ext cx="10515600" cy="2852737"/>
          </a:xfrm>
        </p:spPr>
        <p:txBody>
          <a:bodyPr anchor="b">
            <a:normAutofit/>
          </a:bodyPr>
          <a:lstStyle>
            <a:lvl1pPr>
              <a:defRPr sz="7200">
                <a:solidFill>
                  <a:schemeClr val="bg1"/>
                </a:solidFill>
              </a:defRPr>
            </a:lvl1pPr>
          </a:lstStyle>
          <a:p>
            <a:br>
              <a:rPr lang="fi-FI" dirty="0"/>
            </a:br>
            <a:r>
              <a:rPr lang="fi-FI" dirty="0"/>
              <a:t>Väliotsikko </a:t>
            </a:r>
            <a:br>
              <a:rPr lang="fi-FI" dirty="0"/>
            </a:br>
            <a:r>
              <a:rPr lang="fi-FI" dirty="0"/>
              <a:t>sivu 4 </a:t>
            </a:r>
          </a:p>
        </p:txBody>
      </p:sp>
      <p:sp>
        <p:nvSpPr>
          <p:cNvPr id="3" name="Tekstin paikkamerkki 2">
            <a:extLst>
              <a:ext uri="{FF2B5EF4-FFF2-40B4-BE49-F238E27FC236}">
                <a16:creationId xmlns:a16="http://schemas.microsoft.com/office/drawing/2014/main" id="{8E357A87-0A7E-4FAC-9987-0B7379729FB8}"/>
              </a:ext>
            </a:extLst>
          </p:cNvPr>
          <p:cNvSpPr>
            <a:spLocks noGrp="1"/>
          </p:cNvSpPr>
          <p:nvPr>
            <p:ph type="body" idx="1" hasCustomPrompt="1"/>
          </p:nvPr>
        </p:nvSpPr>
        <p:spPr>
          <a:xfrm>
            <a:off x="831850" y="2678906"/>
            <a:ext cx="10515600" cy="1500187"/>
          </a:xfrm>
        </p:spPr>
        <p:txBody>
          <a:bodyPr anchor="b">
            <a:noAutofit/>
          </a:bodyPr>
          <a:lstStyle>
            <a:lvl1pPr marL="0" indent="0">
              <a:buNone/>
              <a:defRPr sz="9600" b="1">
                <a:solidFill>
                  <a:schemeClr val="accent4"/>
                </a:solidFill>
                <a:latin typeface="Kanit" panose="00000500000000000000" pitchFamily="2" charset="-34"/>
                <a:cs typeface="Kanit" panose="00000500000000000000" pitchFamily="2" charset="-34"/>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04</a:t>
            </a:r>
          </a:p>
        </p:txBody>
      </p:sp>
      <p:sp>
        <p:nvSpPr>
          <p:cNvPr id="4" name="Päivämäärän paikkamerkki 3">
            <a:extLst>
              <a:ext uri="{FF2B5EF4-FFF2-40B4-BE49-F238E27FC236}">
                <a16:creationId xmlns:a16="http://schemas.microsoft.com/office/drawing/2014/main" id="{4CA7AB30-33A2-46C2-9357-04BC89BF94C6}"/>
              </a:ext>
            </a:extLst>
          </p:cNvPr>
          <p:cNvSpPr>
            <a:spLocks noGrp="1"/>
          </p:cNvSpPr>
          <p:nvPr>
            <p:ph type="dt" sz="half" idx="10"/>
          </p:nvPr>
        </p:nvSpPr>
        <p:spPr/>
        <p:txBody>
          <a:bodyPr/>
          <a:lstStyle/>
          <a:p>
            <a:fld id="{C0960C1C-DD77-4A22-9FD4-CAA599486707}" type="datetimeFigureOut">
              <a:rPr lang="fi-FI" smtClean="0"/>
              <a:t>12.9.2023</a:t>
            </a:fld>
            <a:endParaRPr lang="fi-FI"/>
          </a:p>
        </p:txBody>
      </p:sp>
      <p:sp>
        <p:nvSpPr>
          <p:cNvPr id="5" name="Alatunnisteen paikkamerkki 4">
            <a:extLst>
              <a:ext uri="{FF2B5EF4-FFF2-40B4-BE49-F238E27FC236}">
                <a16:creationId xmlns:a16="http://schemas.microsoft.com/office/drawing/2014/main" id="{4DD113CA-8D81-471F-A7CE-03B3F766CBA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DCB259B-FFB9-4214-9D65-4BD3FC42332E}"/>
              </a:ext>
            </a:extLst>
          </p:cNvPr>
          <p:cNvSpPr>
            <a:spLocks noGrp="1"/>
          </p:cNvSpPr>
          <p:nvPr>
            <p:ph type="sldNum" sz="quarter" idx="12"/>
          </p:nvPr>
        </p:nvSpPr>
        <p:spPr/>
        <p:txBody>
          <a:bodyPr/>
          <a:lstStyle/>
          <a:p>
            <a:fld id="{7F862803-4F8D-4F18-89BB-904507E677EA}" type="slidenum">
              <a:rPr lang="fi-FI" smtClean="0"/>
              <a:t>‹#›</a:t>
            </a:fld>
            <a:endParaRPr lang="fi-FI"/>
          </a:p>
        </p:txBody>
      </p:sp>
      <p:grpSp>
        <p:nvGrpSpPr>
          <p:cNvPr id="16" name="Ryhmä 15">
            <a:extLst>
              <a:ext uri="{FF2B5EF4-FFF2-40B4-BE49-F238E27FC236}">
                <a16:creationId xmlns:a16="http://schemas.microsoft.com/office/drawing/2014/main" id="{4C1852BD-FE9F-4CD9-A199-A4C7EAD3A802}"/>
              </a:ext>
            </a:extLst>
          </p:cNvPr>
          <p:cNvGrpSpPr/>
          <p:nvPr userDrawn="1"/>
        </p:nvGrpSpPr>
        <p:grpSpPr>
          <a:xfrm>
            <a:off x="11157526" y="225147"/>
            <a:ext cx="742373" cy="1188173"/>
            <a:chOff x="10974388" y="5087938"/>
            <a:chExt cx="925512" cy="1558926"/>
          </a:xfrm>
          <a:solidFill>
            <a:schemeClr val="bg1"/>
          </a:solidFill>
        </p:grpSpPr>
        <p:grpSp>
          <p:nvGrpSpPr>
            <p:cNvPr id="17" name="Ryhmä 16">
              <a:extLst>
                <a:ext uri="{FF2B5EF4-FFF2-40B4-BE49-F238E27FC236}">
                  <a16:creationId xmlns:a16="http://schemas.microsoft.com/office/drawing/2014/main" id="{CECE49A2-791D-4182-9047-6BC5674B414D}"/>
                </a:ext>
              </a:extLst>
            </p:cNvPr>
            <p:cNvGrpSpPr/>
            <p:nvPr userDrawn="1"/>
          </p:nvGrpSpPr>
          <p:grpSpPr>
            <a:xfrm>
              <a:off x="10979150" y="5087938"/>
              <a:ext cx="920750" cy="1011238"/>
              <a:chOff x="10979150" y="5087938"/>
              <a:chExt cx="920750" cy="1011238"/>
            </a:xfrm>
            <a:grpFill/>
          </p:grpSpPr>
          <p:sp>
            <p:nvSpPr>
              <p:cNvPr id="19" name="Freeform 5">
                <a:extLst>
                  <a:ext uri="{FF2B5EF4-FFF2-40B4-BE49-F238E27FC236}">
                    <a16:creationId xmlns:a16="http://schemas.microsoft.com/office/drawing/2014/main" id="{D999353A-96ED-4A4B-8B06-645EE8CCD29A}"/>
                  </a:ext>
                </a:extLst>
              </p:cNvPr>
              <p:cNvSpPr>
                <a:spLocks noEditPoints="1"/>
              </p:cNvSpPr>
              <p:nvPr userDrawn="1"/>
            </p:nvSpPr>
            <p:spPr bwMode="auto">
              <a:xfrm>
                <a:off x="10979150" y="5087938"/>
                <a:ext cx="920750" cy="439738"/>
              </a:xfrm>
              <a:custGeom>
                <a:avLst/>
                <a:gdLst>
                  <a:gd name="T0" fmla="*/ 235 w 342"/>
                  <a:gd name="T1" fmla="*/ 95 h 164"/>
                  <a:gd name="T2" fmla="*/ 253 w 342"/>
                  <a:gd name="T3" fmla="*/ 46 h 164"/>
                  <a:gd name="T4" fmla="*/ 271 w 342"/>
                  <a:gd name="T5" fmla="*/ 95 h 164"/>
                  <a:gd name="T6" fmla="*/ 235 w 342"/>
                  <a:gd name="T7" fmla="*/ 95 h 164"/>
                  <a:gd name="T8" fmla="*/ 165 w 342"/>
                  <a:gd name="T9" fmla="*/ 164 h 164"/>
                  <a:gd name="T10" fmla="*/ 215 w 342"/>
                  <a:gd name="T11" fmla="*/ 164 h 164"/>
                  <a:gd name="T12" fmla="*/ 228 w 342"/>
                  <a:gd name="T13" fmla="*/ 129 h 164"/>
                  <a:gd name="T14" fmla="*/ 278 w 342"/>
                  <a:gd name="T15" fmla="*/ 129 h 164"/>
                  <a:gd name="T16" fmla="*/ 292 w 342"/>
                  <a:gd name="T17" fmla="*/ 164 h 164"/>
                  <a:gd name="T18" fmla="*/ 342 w 342"/>
                  <a:gd name="T19" fmla="*/ 164 h 164"/>
                  <a:gd name="T20" fmla="*/ 279 w 342"/>
                  <a:gd name="T21" fmla="*/ 0 h 164"/>
                  <a:gd name="T22" fmla="*/ 228 w 342"/>
                  <a:gd name="T23" fmla="*/ 0 h 164"/>
                  <a:gd name="T24" fmla="*/ 165 w 342"/>
                  <a:gd name="T25" fmla="*/ 164 h 164"/>
                  <a:gd name="T26" fmla="*/ 48 w 342"/>
                  <a:gd name="T27" fmla="*/ 79 h 164"/>
                  <a:gd name="T28" fmla="*/ 48 w 342"/>
                  <a:gd name="T29" fmla="*/ 36 h 164"/>
                  <a:gd name="T30" fmla="*/ 75 w 342"/>
                  <a:gd name="T31" fmla="*/ 36 h 164"/>
                  <a:gd name="T32" fmla="*/ 95 w 342"/>
                  <a:gd name="T33" fmla="*/ 58 h 164"/>
                  <a:gd name="T34" fmla="*/ 89 w 342"/>
                  <a:gd name="T35" fmla="*/ 74 h 164"/>
                  <a:gd name="T36" fmla="*/ 73 w 342"/>
                  <a:gd name="T37" fmla="*/ 79 h 164"/>
                  <a:gd name="T38" fmla="*/ 48 w 342"/>
                  <a:gd name="T39" fmla="*/ 79 h 164"/>
                  <a:gd name="T40" fmla="*/ 0 w 342"/>
                  <a:gd name="T41" fmla="*/ 164 h 164"/>
                  <a:gd name="T42" fmla="*/ 48 w 342"/>
                  <a:gd name="T43" fmla="*/ 164 h 164"/>
                  <a:gd name="T44" fmla="*/ 48 w 342"/>
                  <a:gd name="T45" fmla="*/ 116 h 164"/>
                  <a:gd name="T46" fmla="*/ 61 w 342"/>
                  <a:gd name="T47" fmla="*/ 116 h 164"/>
                  <a:gd name="T48" fmla="*/ 70 w 342"/>
                  <a:gd name="T49" fmla="*/ 118 h 164"/>
                  <a:gd name="T50" fmla="*/ 75 w 342"/>
                  <a:gd name="T51" fmla="*/ 124 h 164"/>
                  <a:gd name="T52" fmla="*/ 92 w 342"/>
                  <a:gd name="T53" fmla="*/ 164 h 164"/>
                  <a:gd name="T54" fmla="*/ 142 w 342"/>
                  <a:gd name="T55" fmla="*/ 164 h 164"/>
                  <a:gd name="T56" fmla="*/ 123 w 342"/>
                  <a:gd name="T57" fmla="*/ 121 h 164"/>
                  <a:gd name="T58" fmla="*/ 119 w 342"/>
                  <a:gd name="T59" fmla="*/ 112 h 164"/>
                  <a:gd name="T60" fmla="*/ 114 w 342"/>
                  <a:gd name="T61" fmla="*/ 107 h 164"/>
                  <a:gd name="T62" fmla="*/ 136 w 342"/>
                  <a:gd name="T63" fmla="*/ 87 h 164"/>
                  <a:gd name="T64" fmla="*/ 144 w 342"/>
                  <a:gd name="T65" fmla="*/ 58 h 164"/>
                  <a:gd name="T66" fmla="*/ 129 w 342"/>
                  <a:gd name="T67" fmla="*/ 15 h 164"/>
                  <a:gd name="T68" fmla="*/ 85 w 342"/>
                  <a:gd name="T69" fmla="*/ 0 h 164"/>
                  <a:gd name="T70" fmla="*/ 0 w 342"/>
                  <a:gd name="T71" fmla="*/ 0 h 164"/>
                  <a:gd name="T72" fmla="*/ 0 w 342"/>
                  <a:gd name="T7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164">
                    <a:moveTo>
                      <a:pt x="235" y="95"/>
                    </a:moveTo>
                    <a:cubicBezTo>
                      <a:pt x="253" y="46"/>
                      <a:pt x="253" y="46"/>
                      <a:pt x="253" y="46"/>
                    </a:cubicBezTo>
                    <a:cubicBezTo>
                      <a:pt x="271" y="95"/>
                      <a:pt x="271" y="95"/>
                      <a:pt x="271" y="95"/>
                    </a:cubicBezTo>
                    <a:lnTo>
                      <a:pt x="235" y="95"/>
                    </a:lnTo>
                    <a:close/>
                    <a:moveTo>
                      <a:pt x="165" y="164"/>
                    </a:moveTo>
                    <a:cubicBezTo>
                      <a:pt x="215" y="164"/>
                      <a:pt x="215" y="164"/>
                      <a:pt x="215" y="164"/>
                    </a:cubicBezTo>
                    <a:cubicBezTo>
                      <a:pt x="228" y="129"/>
                      <a:pt x="228" y="129"/>
                      <a:pt x="228" y="129"/>
                    </a:cubicBezTo>
                    <a:cubicBezTo>
                      <a:pt x="278" y="129"/>
                      <a:pt x="278" y="129"/>
                      <a:pt x="278" y="129"/>
                    </a:cubicBezTo>
                    <a:cubicBezTo>
                      <a:pt x="292" y="164"/>
                      <a:pt x="292" y="164"/>
                      <a:pt x="292" y="164"/>
                    </a:cubicBezTo>
                    <a:cubicBezTo>
                      <a:pt x="342" y="164"/>
                      <a:pt x="342" y="164"/>
                      <a:pt x="342" y="164"/>
                    </a:cubicBezTo>
                    <a:cubicBezTo>
                      <a:pt x="279" y="0"/>
                      <a:pt x="279" y="0"/>
                      <a:pt x="279" y="0"/>
                    </a:cubicBezTo>
                    <a:cubicBezTo>
                      <a:pt x="228" y="0"/>
                      <a:pt x="228" y="0"/>
                      <a:pt x="228" y="0"/>
                    </a:cubicBezTo>
                    <a:lnTo>
                      <a:pt x="165" y="164"/>
                    </a:lnTo>
                    <a:close/>
                    <a:moveTo>
                      <a:pt x="48" y="79"/>
                    </a:moveTo>
                    <a:cubicBezTo>
                      <a:pt x="48" y="36"/>
                      <a:pt x="48" y="36"/>
                      <a:pt x="48" y="36"/>
                    </a:cubicBezTo>
                    <a:cubicBezTo>
                      <a:pt x="75" y="36"/>
                      <a:pt x="75" y="36"/>
                      <a:pt x="75" y="36"/>
                    </a:cubicBezTo>
                    <a:cubicBezTo>
                      <a:pt x="88" y="36"/>
                      <a:pt x="95" y="44"/>
                      <a:pt x="95" y="58"/>
                    </a:cubicBezTo>
                    <a:cubicBezTo>
                      <a:pt x="95" y="65"/>
                      <a:pt x="93" y="70"/>
                      <a:pt x="89" y="74"/>
                    </a:cubicBezTo>
                    <a:cubicBezTo>
                      <a:pt x="86" y="77"/>
                      <a:pt x="80" y="79"/>
                      <a:pt x="73" y="79"/>
                    </a:cubicBezTo>
                    <a:lnTo>
                      <a:pt x="48" y="79"/>
                    </a:lnTo>
                    <a:close/>
                    <a:moveTo>
                      <a:pt x="0" y="164"/>
                    </a:moveTo>
                    <a:cubicBezTo>
                      <a:pt x="48" y="164"/>
                      <a:pt x="48" y="164"/>
                      <a:pt x="48" y="164"/>
                    </a:cubicBezTo>
                    <a:cubicBezTo>
                      <a:pt x="48" y="116"/>
                      <a:pt x="48" y="116"/>
                      <a:pt x="48" y="116"/>
                    </a:cubicBezTo>
                    <a:cubicBezTo>
                      <a:pt x="61" y="116"/>
                      <a:pt x="61" y="116"/>
                      <a:pt x="61" y="116"/>
                    </a:cubicBezTo>
                    <a:cubicBezTo>
                      <a:pt x="65" y="116"/>
                      <a:pt x="68" y="117"/>
                      <a:pt x="70" y="118"/>
                    </a:cubicBezTo>
                    <a:cubicBezTo>
                      <a:pt x="72" y="119"/>
                      <a:pt x="73" y="121"/>
                      <a:pt x="75" y="124"/>
                    </a:cubicBezTo>
                    <a:cubicBezTo>
                      <a:pt x="92" y="164"/>
                      <a:pt x="92" y="164"/>
                      <a:pt x="92" y="164"/>
                    </a:cubicBezTo>
                    <a:cubicBezTo>
                      <a:pt x="142" y="164"/>
                      <a:pt x="142" y="164"/>
                      <a:pt x="142" y="164"/>
                    </a:cubicBezTo>
                    <a:cubicBezTo>
                      <a:pt x="123" y="121"/>
                      <a:pt x="123" y="121"/>
                      <a:pt x="123" y="121"/>
                    </a:cubicBezTo>
                    <a:cubicBezTo>
                      <a:pt x="122" y="117"/>
                      <a:pt x="120" y="114"/>
                      <a:pt x="119" y="112"/>
                    </a:cubicBezTo>
                    <a:cubicBezTo>
                      <a:pt x="117" y="110"/>
                      <a:pt x="116" y="108"/>
                      <a:pt x="114" y="107"/>
                    </a:cubicBezTo>
                    <a:cubicBezTo>
                      <a:pt x="123" y="102"/>
                      <a:pt x="131" y="95"/>
                      <a:pt x="136" y="87"/>
                    </a:cubicBezTo>
                    <a:cubicBezTo>
                      <a:pt x="142" y="79"/>
                      <a:pt x="144" y="69"/>
                      <a:pt x="144" y="58"/>
                    </a:cubicBezTo>
                    <a:cubicBezTo>
                      <a:pt x="144" y="40"/>
                      <a:pt x="139" y="26"/>
                      <a:pt x="129" y="15"/>
                    </a:cubicBezTo>
                    <a:cubicBezTo>
                      <a:pt x="120" y="5"/>
                      <a:pt x="105" y="0"/>
                      <a:pt x="85" y="0"/>
                    </a:cubicBezTo>
                    <a:cubicBezTo>
                      <a:pt x="0" y="0"/>
                      <a:pt x="0" y="0"/>
                      <a:pt x="0" y="0"/>
                    </a:cubicBezTo>
                    <a:lnTo>
                      <a:pt x="0"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6">
                <a:extLst>
                  <a:ext uri="{FF2B5EF4-FFF2-40B4-BE49-F238E27FC236}">
                    <a16:creationId xmlns:a16="http://schemas.microsoft.com/office/drawing/2014/main" id="{8D494981-5383-4F37-B218-9EC437745C50}"/>
                  </a:ext>
                </a:extLst>
              </p:cNvPr>
              <p:cNvSpPr>
                <a:spLocks/>
              </p:cNvSpPr>
              <p:nvPr userDrawn="1"/>
            </p:nvSpPr>
            <p:spPr bwMode="auto">
              <a:xfrm>
                <a:off x="10987088" y="5643563"/>
                <a:ext cx="347662" cy="455613"/>
              </a:xfrm>
              <a:custGeom>
                <a:avLst/>
                <a:gdLst>
                  <a:gd name="T0" fmla="*/ 59 w 129"/>
                  <a:gd name="T1" fmla="*/ 170 h 170"/>
                  <a:gd name="T2" fmla="*/ 111 w 129"/>
                  <a:gd name="T3" fmla="*/ 156 h 170"/>
                  <a:gd name="T4" fmla="*/ 129 w 129"/>
                  <a:gd name="T5" fmla="*/ 120 h 170"/>
                  <a:gd name="T6" fmla="*/ 125 w 129"/>
                  <a:gd name="T7" fmla="*/ 96 h 170"/>
                  <a:gd name="T8" fmla="*/ 110 w 129"/>
                  <a:gd name="T9" fmla="*/ 79 h 170"/>
                  <a:gd name="T10" fmla="*/ 80 w 129"/>
                  <a:gd name="T11" fmla="*/ 66 h 170"/>
                  <a:gd name="T12" fmla="*/ 60 w 129"/>
                  <a:gd name="T13" fmla="*/ 61 h 170"/>
                  <a:gd name="T14" fmla="*/ 52 w 129"/>
                  <a:gd name="T15" fmla="*/ 56 h 170"/>
                  <a:gd name="T16" fmla="*/ 49 w 129"/>
                  <a:gd name="T17" fmla="*/ 49 h 170"/>
                  <a:gd name="T18" fmla="*/ 56 w 129"/>
                  <a:gd name="T19" fmla="*/ 40 h 170"/>
                  <a:gd name="T20" fmla="*/ 76 w 129"/>
                  <a:gd name="T21" fmla="*/ 38 h 170"/>
                  <a:gd name="T22" fmla="*/ 120 w 129"/>
                  <a:gd name="T23" fmla="*/ 47 h 170"/>
                  <a:gd name="T24" fmla="*/ 120 w 129"/>
                  <a:gd name="T25" fmla="*/ 8 h 170"/>
                  <a:gd name="T26" fmla="*/ 96 w 129"/>
                  <a:gd name="T27" fmla="*/ 2 h 170"/>
                  <a:gd name="T28" fmla="*/ 68 w 129"/>
                  <a:gd name="T29" fmla="*/ 0 h 170"/>
                  <a:gd name="T30" fmla="*/ 17 w 129"/>
                  <a:gd name="T31" fmla="*/ 13 h 170"/>
                  <a:gd name="T32" fmla="*/ 0 w 129"/>
                  <a:gd name="T33" fmla="*/ 50 h 170"/>
                  <a:gd name="T34" fmla="*/ 4 w 129"/>
                  <a:gd name="T35" fmla="*/ 72 h 170"/>
                  <a:gd name="T36" fmla="*/ 18 w 129"/>
                  <a:gd name="T37" fmla="*/ 88 h 170"/>
                  <a:gd name="T38" fmla="*/ 44 w 129"/>
                  <a:gd name="T39" fmla="*/ 99 h 170"/>
                  <a:gd name="T40" fmla="*/ 50 w 129"/>
                  <a:gd name="T41" fmla="*/ 101 h 170"/>
                  <a:gd name="T42" fmla="*/ 68 w 129"/>
                  <a:gd name="T43" fmla="*/ 107 h 170"/>
                  <a:gd name="T44" fmla="*/ 77 w 129"/>
                  <a:gd name="T45" fmla="*/ 112 h 170"/>
                  <a:gd name="T46" fmla="*/ 80 w 129"/>
                  <a:gd name="T47" fmla="*/ 120 h 170"/>
                  <a:gd name="T48" fmla="*/ 74 w 129"/>
                  <a:gd name="T49" fmla="*/ 130 h 170"/>
                  <a:gd name="T50" fmla="*/ 54 w 129"/>
                  <a:gd name="T51" fmla="*/ 132 h 170"/>
                  <a:gd name="T52" fmla="*/ 28 w 129"/>
                  <a:gd name="T53" fmla="*/ 129 h 170"/>
                  <a:gd name="T54" fmla="*/ 2 w 129"/>
                  <a:gd name="T55" fmla="*/ 120 h 170"/>
                  <a:gd name="T56" fmla="*/ 2 w 129"/>
                  <a:gd name="T57" fmla="*/ 160 h 170"/>
                  <a:gd name="T58" fmla="*/ 27 w 129"/>
                  <a:gd name="T59" fmla="*/ 167 h 170"/>
                  <a:gd name="T60" fmla="*/ 59 w 129"/>
                  <a:gd name="T61"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170">
                    <a:moveTo>
                      <a:pt x="59" y="170"/>
                    </a:moveTo>
                    <a:cubicBezTo>
                      <a:pt x="82" y="170"/>
                      <a:pt x="99" y="165"/>
                      <a:pt x="111" y="156"/>
                    </a:cubicBezTo>
                    <a:cubicBezTo>
                      <a:pt x="123" y="147"/>
                      <a:pt x="129" y="135"/>
                      <a:pt x="129" y="120"/>
                    </a:cubicBezTo>
                    <a:cubicBezTo>
                      <a:pt x="129" y="111"/>
                      <a:pt x="127" y="103"/>
                      <a:pt x="125" y="96"/>
                    </a:cubicBezTo>
                    <a:cubicBezTo>
                      <a:pt x="122" y="90"/>
                      <a:pt x="117" y="84"/>
                      <a:pt x="110" y="79"/>
                    </a:cubicBezTo>
                    <a:cubicBezTo>
                      <a:pt x="103" y="74"/>
                      <a:pt x="93" y="70"/>
                      <a:pt x="80" y="66"/>
                    </a:cubicBezTo>
                    <a:cubicBezTo>
                      <a:pt x="70" y="64"/>
                      <a:pt x="64" y="62"/>
                      <a:pt x="60" y="61"/>
                    </a:cubicBezTo>
                    <a:cubicBezTo>
                      <a:pt x="56" y="60"/>
                      <a:pt x="53" y="58"/>
                      <a:pt x="52" y="56"/>
                    </a:cubicBezTo>
                    <a:cubicBezTo>
                      <a:pt x="50" y="55"/>
                      <a:pt x="49" y="52"/>
                      <a:pt x="49" y="49"/>
                    </a:cubicBezTo>
                    <a:cubicBezTo>
                      <a:pt x="49" y="45"/>
                      <a:pt x="51" y="42"/>
                      <a:pt x="56" y="40"/>
                    </a:cubicBezTo>
                    <a:cubicBezTo>
                      <a:pt x="60" y="39"/>
                      <a:pt x="67" y="38"/>
                      <a:pt x="76" y="38"/>
                    </a:cubicBezTo>
                    <a:cubicBezTo>
                      <a:pt x="90" y="38"/>
                      <a:pt x="105" y="41"/>
                      <a:pt x="120" y="47"/>
                    </a:cubicBezTo>
                    <a:cubicBezTo>
                      <a:pt x="120" y="8"/>
                      <a:pt x="120" y="8"/>
                      <a:pt x="120" y="8"/>
                    </a:cubicBezTo>
                    <a:cubicBezTo>
                      <a:pt x="113" y="5"/>
                      <a:pt x="105" y="4"/>
                      <a:pt x="96" y="2"/>
                    </a:cubicBezTo>
                    <a:cubicBezTo>
                      <a:pt x="86" y="1"/>
                      <a:pt x="77" y="0"/>
                      <a:pt x="68" y="0"/>
                    </a:cubicBezTo>
                    <a:cubicBezTo>
                      <a:pt x="46" y="0"/>
                      <a:pt x="29" y="4"/>
                      <a:pt x="17" y="13"/>
                    </a:cubicBezTo>
                    <a:cubicBezTo>
                      <a:pt x="5" y="21"/>
                      <a:pt x="0" y="33"/>
                      <a:pt x="0" y="50"/>
                    </a:cubicBezTo>
                    <a:cubicBezTo>
                      <a:pt x="0" y="59"/>
                      <a:pt x="1" y="66"/>
                      <a:pt x="4" y="72"/>
                    </a:cubicBezTo>
                    <a:cubicBezTo>
                      <a:pt x="7" y="78"/>
                      <a:pt x="11" y="83"/>
                      <a:pt x="18" y="88"/>
                    </a:cubicBezTo>
                    <a:cubicBezTo>
                      <a:pt x="24" y="92"/>
                      <a:pt x="33" y="96"/>
                      <a:pt x="44" y="99"/>
                    </a:cubicBezTo>
                    <a:cubicBezTo>
                      <a:pt x="46" y="100"/>
                      <a:pt x="48" y="101"/>
                      <a:pt x="50" y="101"/>
                    </a:cubicBezTo>
                    <a:cubicBezTo>
                      <a:pt x="58" y="104"/>
                      <a:pt x="64" y="106"/>
                      <a:pt x="68" y="107"/>
                    </a:cubicBezTo>
                    <a:cubicBezTo>
                      <a:pt x="72" y="109"/>
                      <a:pt x="75" y="110"/>
                      <a:pt x="77" y="112"/>
                    </a:cubicBezTo>
                    <a:cubicBezTo>
                      <a:pt x="79" y="114"/>
                      <a:pt x="80" y="117"/>
                      <a:pt x="80" y="120"/>
                    </a:cubicBezTo>
                    <a:cubicBezTo>
                      <a:pt x="80" y="125"/>
                      <a:pt x="78" y="128"/>
                      <a:pt x="74" y="130"/>
                    </a:cubicBezTo>
                    <a:cubicBezTo>
                      <a:pt x="70" y="131"/>
                      <a:pt x="63" y="132"/>
                      <a:pt x="54" y="132"/>
                    </a:cubicBezTo>
                    <a:cubicBezTo>
                      <a:pt x="46" y="132"/>
                      <a:pt x="37" y="131"/>
                      <a:pt x="28" y="129"/>
                    </a:cubicBezTo>
                    <a:cubicBezTo>
                      <a:pt x="18" y="126"/>
                      <a:pt x="10" y="124"/>
                      <a:pt x="2" y="120"/>
                    </a:cubicBezTo>
                    <a:cubicBezTo>
                      <a:pt x="2" y="160"/>
                      <a:pt x="2" y="160"/>
                      <a:pt x="2" y="160"/>
                    </a:cubicBezTo>
                    <a:cubicBezTo>
                      <a:pt x="9" y="163"/>
                      <a:pt x="17" y="165"/>
                      <a:pt x="27" y="167"/>
                    </a:cubicBezTo>
                    <a:cubicBezTo>
                      <a:pt x="37" y="169"/>
                      <a:pt x="47" y="170"/>
                      <a:pt x="59"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Rectangle 7">
                <a:extLst>
                  <a:ext uri="{FF2B5EF4-FFF2-40B4-BE49-F238E27FC236}">
                    <a16:creationId xmlns:a16="http://schemas.microsoft.com/office/drawing/2014/main" id="{EAD82C99-A100-4EA5-A267-AFD05E9EDADA}"/>
                  </a:ext>
                </a:extLst>
              </p:cNvPr>
              <p:cNvSpPr>
                <a:spLocks noChangeArrowheads="1"/>
              </p:cNvSpPr>
              <p:nvPr userDrawn="1"/>
            </p:nvSpPr>
            <p:spPr bwMode="auto">
              <a:xfrm>
                <a:off x="11455400" y="5997576"/>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Rectangle 8">
                <a:extLst>
                  <a:ext uri="{FF2B5EF4-FFF2-40B4-BE49-F238E27FC236}">
                    <a16:creationId xmlns:a16="http://schemas.microsoft.com/office/drawing/2014/main" id="{A5093D12-8A46-4E70-9355-510108628B62}"/>
                  </a:ext>
                </a:extLst>
              </p:cNvPr>
              <p:cNvSpPr>
                <a:spLocks noChangeArrowheads="1"/>
              </p:cNvSpPr>
              <p:nvPr userDrawn="1"/>
            </p:nvSpPr>
            <p:spPr bwMode="auto">
              <a:xfrm>
                <a:off x="11455400" y="5822951"/>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Rectangle 9">
                <a:extLst>
                  <a:ext uri="{FF2B5EF4-FFF2-40B4-BE49-F238E27FC236}">
                    <a16:creationId xmlns:a16="http://schemas.microsoft.com/office/drawing/2014/main" id="{02217B44-53EB-4B38-B5BD-40FEF675E3D5}"/>
                  </a:ext>
                </a:extLst>
              </p:cNvPr>
              <p:cNvSpPr>
                <a:spLocks noChangeArrowheads="1"/>
              </p:cNvSpPr>
              <p:nvPr userDrawn="1"/>
            </p:nvSpPr>
            <p:spPr bwMode="auto">
              <a:xfrm>
                <a:off x="11455400" y="5648326"/>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8" name="Freeform 10">
              <a:extLst>
                <a:ext uri="{FF2B5EF4-FFF2-40B4-BE49-F238E27FC236}">
                  <a16:creationId xmlns:a16="http://schemas.microsoft.com/office/drawing/2014/main" id="{B747F4EF-274A-4ACC-8CA5-89ECF42058C1}"/>
                </a:ext>
              </a:extLst>
            </p:cNvPr>
            <p:cNvSpPr>
              <a:spLocks noEditPoints="1"/>
            </p:cNvSpPr>
            <p:nvPr userDrawn="1"/>
          </p:nvSpPr>
          <p:spPr bwMode="auto">
            <a:xfrm>
              <a:off x="10974388" y="6191251"/>
              <a:ext cx="917575" cy="455613"/>
            </a:xfrm>
            <a:custGeom>
              <a:avLst/>
              <a:gdLst>
                <a:gd name="T0" fmla="*/ 256 w 341"/>
                <a:gd name="T1" fmla="*/ 129 h 170"/>
                <a:gd name="T2" fmla="*/ 230 w 341"/>
                <a:gd name="T3" fmla="*/ 119 h 170"/>
                <a:gd name="T4" fmla="*/ 221 w 341"/>
                <a:gd name="T5" fmla="*/ 86 h 170"/>
                <a:gd name="T6" fmla="*/ 230 w 341"/>
                <a:gd name="T7" fmla="*/ 51 h 170"/>
                <a:gd name="T8" fmla="*/ 256 w 341"/>
                <a:gd name="T9" fmla="*/ 41 h 170"/>
                <a:gd name="T10" fmla="*/ 283 w 341"/>
                <a:gd name="T11" fmla="*/ 51 h 170"/>
                <a:gd name="T12" fmla="*/ 292 w 341"/>
                <a:gd name="T13" fmla="*/ 86 h 170"/>
                <a:gd name="T14" fmla="*/ 283 w 341"/>
                <a:gd name="T15" fmla="*/ 119 h 170"/>
                <a:gd name="T16" fmla="*/ 256 w 341"/>
                <a:gd name="T17" fmla="*/ 129 h 170"/>
                <a:gd name="T18" fmla="*/ 256 w 341"/>
                <a:gd name="T19" fmla="*/ 170 h 170"/>
                <a:gd name="T20" fmla="*/ 319 w 341"/>
                <a:gd name="T21" fmla="*/ 149 h 170"/>
                <a:gd name="T22" fmla="*/ 341 w 341"/>
                <a:gd name="T23" fmla="*/ 86 h 170"/>
                <a:gd name="T24" fmla="*/ 319 w 341"/>
                <a:gd name="T25" fmla="*/ 21 h 170"/>
                <a:gd name="T26" fmla="*/ 256 w 341"/>
                <a:gd name="T27" fmla="*/ 0 h 170"/>
                <a:gd name="T28" fmla="*/ 194 w 341"/>
                <a:gd name="T29" fmla="*/ 20 h 170"/>
                <a:gd name="T30" fmla="*/ 172 w 341"/>
                <a:gd name="T31" fmla="*/ 86 h 170"/>
                <a:gd name="T32" fmla="*/ 194 w 341"/>
                <a:gd name="T33" fmla="*/ 150 h 170"/>
                <a:gd name="T34" fmla="*/ 256 w 341"/>
                <a:gd name="T35" fmla="*/ 170 h 170"/>
                <a:gd name="T36" fmla="*/ 0 w 341"/>
                <a:gd name="T37" fmla="*/ 167 h 170"/>
                <a:gd name="T38" fmla="*/ 49 w 341"/>
                <a:gd name="T39" fmla="*/ 167 h 170"/>
                <a:gd name="T40" fmla="*/ 49 w 341"/>
                <a:gd name="T41" fmla="*/ 120 h 170"/>
                <a:gd name="T42" fmla="*/ 65 w 341"/>
                <a:gd name="T43" fmla="*/ 101 h 170"/>
                <a:gd name="T44" fmla="*/ 106 w 341"/>
                <a:gd name="T45" fmla="*/ 167 h 170"/>
                <a:gd name="T46" fmla="*/ 157 w 341"/>
                <a:gd name="T47" fmla="*/ 167 h 170"/>
                <a:gd name="T48" fmla="*/ 95 w 341"/>
                <a:gd name="T49" fmla="*/ 70 h 170"/>
                <a:gd name="T50" fmla="*/ 153 w 341"/>
                <a:gd name="T51" fmla="*/ 3 h 170"/>
                <a:gd name="T52" fmla="*/ 98 w 341"/>
                <a:gd name="T53" fmla="*/ 3 h 170"/>
                <a:gd name="T54" fmla="*/ 49 w 341"/>
                <a:gd name="T55" fmla="*/ 61 h 170"/>
                <a:gd name="T56" fmla="*/ 49 w 341"/>
                <a:gd name="T57" fmla="*/ 3 h 170"/>
                <a:gd name="T58" fmla="*/ 0 w 341"/>
                <a:gd name="T59" fmla="*/ 3 h 170"/>
                <a:gd name="T60" fmla="*/ 0 w 341"/>
                <a:gd name="T61"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1" h="170">
                  <a:moveTo>
                    <a:pt x="256" y="129"/>
                  </a:moveTo>
                  <a:cubicBezTo>
                    <a:pt x="244" y="129"/>
                    <a:pt x="235" y="126"/>
                    <a:pt x="230" y="119"/>
                  </a:cubicBezTo>
                  <a:cubicBezTo>
                    <a:pt x="224" y="112"/>
                    <a:pt x="221" y="101"/>
                    <a:pt x="221" y="86"/>
                  </a:cubicBezTo>
                  <a:cubicBezTo>
                    <a:pt x="221" y="70"/>
                    <a:pt x="224" y="58"/>
                    <a:pt x="230" y="51"/>
                  </a:cubicBezTo>
                  <a:cubicBezTo>
                    <a:pt x="235" y="45"/>
                    <a:pt x="244" y="41"/>
                    <a:pt x="256" y="41"/>
                  </a:cubicBezTo>
                  <a:cubicBezTo>
                    <a:pt x="269" y="41"/>
                    <a:pt x="278" y="45"/>
                    <a:pt x="283" y="51"/>
                  </a:cubicBezTo>
                  <a:cubicBezTo>
                    <a:pt x="289" y="58"/>
                    <a:pt x="292" y="70"/>
                    <a:pt x="292" y="86"/>
                  </a:cubicBezTo>
                  <a:cubicBezTo>
                    <a:pt x="292" y="101"/>
                    <a:pt x="289" y="112"/>
                    <a:pt x="283" y="119"/>
                  </a:cubicBezTo>
                  <a:cubicBezTo>
                    <a:pt x="278" y="126"/>
                    <a:pt x="269" y="129"/>
                    <a:pt x="256" y="129"/>
                  </a:cubicBezTo>
                  <a:moveTo>
                    <a:pt x="256" y="170"/>
                  </a:moveTo>
                  <a:cubicBezTo>
                    <a:pt x="284" y="170"/>
                    <a:pt x="305" y="163"/>
                    <a:pt x="319" y="149"/>
                  </a:cubicBezTo>
                  <a:cubicBezTo>
                    <a:pt x="333" y="136"/>
                    <a:pt x="341" y="115"/>
                    <a:pt x="341" y="86"/>
                  </a:cubicBezTo>
                  <a:cubicBezTo>
                    <a:pt x="341" y="56"/>
                    <a:pt x="334" y="34"/>
                    <a:pt x="319" y="21"/>
                  </a:cubicBezTo>
                  <a:cubicBezTo>
                    <a:pt x="305" y="7"/>
                    <a:pt x="284" y="0"/>
                    <a:pt x="256" y="0"/>
                  </a:cubicBezTo>
                  <a:cubicBezTo>
                    <a:pt x="229" y="0"/>
                    <a:pt x="208" y="7"/>
                    <a:pt x="194" y="20"/>
                  </a:cubicBezTo>
                  <a:cubicBezTo>
                    <a:pt x="179" y="34"/>
                    <a:pt x="172" y="56"/>
                    <a:pt x="172" y="86"/>
                  </a:cubicBezTo>
                  <a:cubicBezTo>
                    <a:pt x="172" y="115"/>
                    <a:pt x="179" y="136"/>
                    <a:pt x="194" y="150"/>
                  </a:cubicBezTo>
                  <a:cubicBezTo>
                    <a:pt x="208" y="163"/>
                    <a:pt x="229" y="170"/>
                    <a:pt x="256" y="170"/>
                  </a:cubicBezTo>
                  <a:moveTo>
                    <a:pt x="0" y="167"/>
                  </a:moveTo>
                  <a:cubicBezTo>
                    <a:pt x="49" y="167"/>
                    <a:pt x="49" y="167"/>
                    <a:pt x="49" y="167"/>
                  </a:cubicBezTo>
                  <a:cubicBezTo>
                    <a:pt x="49" y="120"/>
                    <a:pt x="49" y="120"/>
                    <a:pt x="49" y="120"/>
                  </a:cubicBezTo>
                  <a:cubicBezTo>
                    <a:pt x="65" y="101"/>
                    <a:pt x="65" y="101"/>
                    <a:pt x="65" y="101"/>
                  </a:cubicBezTo>
                  <a:cubicBezTo>
                    <a:pt x="106" y="167"/>
                    <a:pt x="106" y="167"/>
                    <a:pt x="106" y="167"/>
                  </a:cubicBezTo>
                  <a:cubicBezTo>
                    <a:pt x="157" y="167"/>
                    <a:pt x="157" y="167"/>
                    <a:pt x="157" y="167"/>
                  </a:cubicBezTo>
                  <a:cubicBezTo>
                    <a:pt x="95" y="70"/>
                    <a:pt x="95" y="70"/>
                    <a:pt x="95" y="70"/>
                  </a:cubicBezTo>
                  <a:cubicBezTo>
                    <a:pt x="153" y="3"/>
                    <a:pt x="153" y="3"/>
                    <a:pt x="153" y="3"/>
                  </a:cubicBezTo>
                  <a:cubicBezTo>
                    <a:pt x="98" y="3"/>
                    <a:pt x="98" y="3"/>
                    <a:pt x="98" y="3"/>
                  </a:cubicBezTo>
                  <a:cubicBezTo>
                    <a:pt x="49" y="61"/>
                    <a:pt x="49" y="61"/>
                    <a:pt x="49" y="61"/>
                  </a:cubicBezTo>
                  <a:cubicBezTo>
                    <a:pt x="49" y="3"/>
                    <a:pt x="49" y="3"/>
                    <a:pt x="49" y="3"/>
                  </a:cubicBezTo>
                  <a:cubicBezTo>
                    <a:pt x="0" y="3"/>
                    <a:pt x="0" y="3"/>
                    <a:pt x="0" y="3"/>
                  </a:cubicBezTo>
                  <a:lnTo>
                    <a:pt x="0" y="167"/>
                  </a:ln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56314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0E2DDF35-8469-4894-98C4-1C27EF1BE9B8}"/>
              </a:ext>
            </a:extLst>
          </p:cNvPr>
          <p:cNvSpPr/>
          <p:nvPr userDrawn="1"/>
        </p:nvSpPr>
        <p:spPr>
          <a:xfrm>
            <a:off x="114994" y="136525"/>
            <a:ext cx="11962013" cy="6584950"/>
          </a:xfrm>
          <a:prstGeom prst="rect">
            <a:avLst/>
          </a:prstGeom>
          <a:solidFill>
            <a:schemeClr val="bg1"/>
          </a:solidFill>
          <a:ln w="38100">
            <a:solidFill>
              <a:srgbClr val="009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on paikkamerkki 1">
            <a:extLst>
              <a:ext uri="{FF2B5EF4-FFF2-40B4-BE49-F238E27FC236}">
                <a16:creationId xmlns:a16="http://schemas.microsoft.com/office/drawing/2014/main" id="{DFB8FB15-A1B7-40CD-88A9-ED14E567DCC3}"/>
              </a:ext>
            </a:extLst>
          </p:cNvPr>
          <p:cNvSpPr>
            <a:spLocks noGrp="1"/>
          </p:cNvSpPr>
          <p:nvPr>
            <p:ph type="title"/>
          </p:nvPr>
        </p:nvSpPr>
        <p:spPr>
          <a:xfrm>
            <a:off x="838199" y="856743"/>
            <a:ext cx="9409981" cy="1451714"/>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79D6255-1550-46E6-A958-D26E53F36C2D}"/>
              </a:ext>
            </a:extLst>
          </p:cNvPr>
          <p:cNvSpPr>
            <a:spLocks noGrp="1"/>
          </p:cNvSpPr>
          <p:nvPr>
            <p:ph type="body" idx="1"/>
          </p:nvPr>
        </p:nvSpPr>
        <p:spPr>
          <a:xfrm>
            <a:off x="838200" y="2396782"/>
            <a:ext cx="9409981" cy="3780181"/>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B07EC584-E22D-4ABE-B278-9DB3B9ADA8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60C1C-DD77-4A22-9FD4-CAA599486707}" type="datetimeFigureOut">
              <a:rPr lang="fi-FI" smtClean="0"/>
              <a:t>12.9.2023</a:t>
            </a:fld>
            <a:endParaRPr lang="fi-FI"/>
          </a:p>
        </p:txBody>
      </p:sp>
      <p:sp>
        <p:nvSpPr>
          <p:cNvPr id="5" name="Alatunnisteen paikkamerkki 4">
            <a:extLst>
              <a:ext uri="{FF2B5EF4-FFF2-40B4-BE49-F238E27FC236}">
                <a16:creationId xmlns:a16="http://schemas.microsoft.com/office/drawing/2014/main" id="{B586A3CF-AB56-4E67-B8BF-D17AE30C5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1248079D-E91C-4146-AFF1-7D28AB2B82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62803-4F8D-4F18-89BB-904507E677EA}" type="slidenum">
              <a:rPr lang="fi-FI" smtClean="0"/>
              <a:t>‹#›</a:t>
            </a:fld>
            <a:endParaRPr lang="fi-FI"/>
          </a:p>
        </p:txBody>
      </p:sp>
      <p:grpSp>
        <p:nvGrpSpPr>
          <p:cNvPr id="19" name="Ryhmä 18">
            <a:extLst>
              <a:ext uri="{FF2B5EF4-FFF2-40B4-BE49-F238E27FC236}">
                <a16:creationId xmlns:a16="http://schemas.microsoft.com/office/drawing/2014/main" id="{B4744B41-6BA5-437E-8A18-77EAB0D4BD2F}"/>
              </a:ext>
            </a:extLst>
          </p:cNvPr>
          <p:cNvGrpSpPr/>
          <p:nvPr userDrawn="1"/>
        </p:nvGrpSpPr>
        <p:grpSpPr>
          <a:xfrm>
            <a:off x="11208093" y="410648"/>
            <a:ext cx="640543" cy="1025193"/>
            <a:chOff x="10974388" y="5087938"/>
            <a:chExt cx="925512" cy="1558926"/>
          </a:xfrm>
        </p:grpSpPr>
        <p:grpSp>
          <p:nvGrpSpPr>
            <p:cNvPr id="18" name="Ryhmä 17">
              <a:extLst>
                <a:ext uri="{FF2B5EF4-FFF2-40B4-BE49-F238E27FC236}">
                  <a16:creationId xmlns:a16="http://schemas.microsoft.com/office/drawing/2014/main" id="{9BE38847-DDEB-4299-8D55-7D06A899762E}"/>
                </a:ext>
              </a:extLst>
            </p:cNvPr>
            <p:cNvGrpSpPr/>
            <p:nvPr userDrawn="1"/>
          </p:nvGrpSpPr>
          <p:grpSpPr>
            <a:xfrm>
              <a:off x="10979150" y="5087938"/>
              <a:ext cx="920750" cy="1011238"/>
              <a:chOff x="10979150" y="5087938"/>
              <a:chExt cx="920750" cy="1011238"/>
            </a:xfrm>
            <a:solidFill>
              <a:schemeClr val="accent1"/>
            </a:solidFill>
          </p:grpSpPr>
          <p:sp>
            <p:nvSpPr>
              <p:cNvPr id="12" name="Freeform 5">
                <a:extLst>
                  <a:ext uri="{FF2B5EF4-FFF2-40B4-BE49-F238E27FC236}">
                    <a16:creationId xmlns:a16="http://schemas.microsoft.com/office/drawing/2014/main" id="{DBA775A5-0325-46D9-9E00-78BE8791D4BD}"/>
                  </a:ext>
                </a:extLst>
              </p:cNvPr>
              <p:cNvSpPr>
                <a:spLocks noEditPoints="1"/>
              </p:cNvSpPr>
              <p:nvPr userDrawn="1"/>
            </p:nvSpPr>
            <p:spPr bwMode="auto">
              <a:xfrm>
                <a:off x="10979150" y="5087938"/>
                <a:ext cx="920750" cy="439738"/>
              </a:xfrm>
              <a:custGeom>
                <a:avLst/>
                <a:gdLst>
                  <a:gd name="T0" fmla="*/ 235 w 342"/>
                  <a:gd name="T1" fmla="*/ 95 h 164"/>
                  <a:gd name="T2" fmla="*/ 253 w 342"/>
                  <a:gd name="T3" fmla="*/ 46 h 164"/>
                  <a:gd name="T4" fmla="*/ 271 w 342"/>
                  <a:gd name="T5" fmla="*/ 95 h 164"/>
                  <a:gd name="T6" fmla="*/ 235 w 342"/>
                  <a:gd name="T7" fmla="*/ 95 h 164"/>
                  <a:gd name="T8" fmla="*/ 165 w 342"/>
                  <a:gd name="T9" fmla="*/ 164 h 164"/>
                  <a:gd name="T10" fmla="*/ 215 w 342"/>
                  <a:gd name="T11" fmla="*/ 164 h 164"/>
                  <a:gd name="T12" fmla="*/ 228 w 342"/>
                  <a:gd name="T13" fmla="*/ 129 h 164"/>
                  <a:gd name="T14" fmla="*/ 278 w 342"/>
                  <a:gd name="T15" fmla="*/ 129 h 164"/>
                  <a:gd name="T16" fmla="*/ 292 w 342"/>
                  <a:gd name="T17" fmla="*/ 164 h 164"/>
                  <a:gd name="T18" fmla="*/ 342 w 342"/>
                  <a:gd name="T19" fmla="*/ 164 h 164"/>
                  <a:gd name="T20" fmla="*/ 279 w 342"/>
                  <a:gd name="T21" fmla="*/ 0 h 164"/>
                  <a:gd name="T22" fmla="*/ 228 w 342"/>
                  <a:gd name="T23" fmla="*/ 0 h 164"/>
                  <a:gd name="T24" fmla="*/ 165 w 342"/>
                  <a:gd name="T25" fmla="*/ 164 h 164"/>
                  <a:gd name="T26" fmla="*/ 48 w 342"/>
                  <a:gd name="T27" fmla="*/ 79 h 164"/>
                  <a:gd name="T28" fmla="*/ 48 w 342"/>
                  <a:gd name="T29" fmla="*/ 36 h 164"/>
                  <a:gd name="T30" fmla="*/ 75 w 342"/>
                  <a:gd name="T31" fmla="*/ 36 h 164"/>
                  <a:gd name="T32" fmla="*/ 95 w 342"/>
                  <a:gd name="T33" fmla="*/ 58 h 164"/>
                  <a:gd name="T34" fmla="*/ 89 w 342"/>
                  <a:gd name="T35" fmla="*/ 74 h 164"/>
                  <a:gd name="T36" fmla="*/ 73 w 342"/>
                  <a:gd name="T37" fmla="*/ 79 h 164"/>
                  <a:gd name="T38" fmla="*/ 48 w 342"/>
                  <a:gd name="T39" fmla="*/ 79 h 164"/>
                  <a:gd name="T40" fmla="*/ 0 w 342"/>
                  <a:gd name="T41" fmla="*/ 164 h 164"/>
                  <a:gd name="T42" fmla="*/ 48 w 342"/>
                  <a:gd name="T43" fmla="*/ 164 h 164"/>
                  <a:gd name="T44" fmla="*/ 48 w 342"/>
                  <a:gd name="T45" fmla="*/ 116 h 164"/>
                  <a:gd name="T46" fmla="*/ 61 w 342"/>
                  <a:gd name="T47" fmla="*/ 116 h 164"/>
                  <a:gd name="T48" fmla="*/ 70 w 342"/>
                  <a:gd name="T49" fmla="*/ 118 h 164"/>
                  <a:gd name="T50" fmla="*/ 75 w 342"/>
                  <a:gd name="T51" fmla="*/ 124 h 164"/>
                  <a:gd name="T52" fmla="*/ 92 w 342"/>
                  <a:gd name="T53" fmla="*/ 164 h 164"/>
                  <a:gd name="T54" fmla="*/ 142 w 342"/>
                  <a:gd name="T55" fmla="*/ 164 h 164"/>
                  <a:gd name="T56" fmla="*/ 123 w 342"/>
                  <a:gd name="T57" fmla="*/ 121 h 164"/>
                  <a:gd name="T58" fmla="*/ 119 w 342"/>
                  <a:gd name="T59" fmla="*/ 112 h 164"/>
                  <a:gd name="T60" fmla="*/ 114 w 342"/>
                  <a:gd name="T61" fmla="*/ 107 h 164"/>
                  <a:gd name="T62" fmla="*/ 136 w 342"/>
                  <a:gd name="T63" fmla="*/ 87 h 164"/>
                  <a:gd name="T64" fmla="*/ 144 w 342"/>
                  <a:gd name="T65" fmla="*/ 58 h 164"/>
                  <a:gd name="T66" fmla="*/ 129 w 342"/>
                  <a:gd name="T67" fmla="*/ 15 h 164"/>
                  <a:gd name="T68" fmla="*/ 85 w 342"/>
                  <a:gd name="T69" fmla="*/ 0 h 164"/>
                  <a:gd name="T70" fmla="*/ 0 w 342"/>
                  <a:gd name="T71" fmla="*/ 0 h 164"/>
                  <a:gd name="T72" fmla="*/ 0 w 342"/>
                  <a:gd name="T7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164">
                    <a:moveTo>
                      <a:pt x="235" y="95"/>
                    </a:moveTo>
                    <a:cubicBezTo>
                      <a:pt x="253" y="46"/>
                      <a:pt x="253" y="46"/>
                      <a:pt x="253" y="46"/>
                    </a:cubicBezTo>
                    <a:cubicBezTo>
                      <a:pt x="271" y="95"/>
                      <a:pt x="271" y="95"/>
                      <a:pt x="271" y="95"/>
                    </a:cubicBezTo>
                    <a:lnTo>
                      <a:pt x="235" y="95"/>
                    </a:lnTo>
                    <a:close/>
                    <a:moveTo>
                      <a:pt x="165" y="164"/>
                    </a:moveTo>
                    <a:cubicBezTo>
                      <a:pt x="215" y="164"/>
                      <a:pt x="215" y="164"/>
                      <a:pt x="215" y="164"/>
                    </a:cubicBezTo>
                    <a:cubicBezTo>
                      <a:pt x="228" y="129"/>
                      <a:pt x="228" y="129"/>
                      <a:pt x="228" y="129"/>
                    </a:cubicBezTo>
                    <a:cubicBezTo>
                      <a:pt x="278" y="129"/>
                      <a:pt x="278" y="129"/>
                      <a:pt x="278" y="129"/>
                    </a:cubicBezTo>
                    <a:cubicBezTo>
                      <a:pt x="292" y="164"/>
                      <a:pt x="292" y="164"/>
                      <a:pt x="292" y="164"/>
                    </a:cubicBezTo>
                    <a:cubicBezTo>
                      <a:pt x="342" y="164"/>
                      <a:pt x="342" y="164"/>
                      <a:pt x="342" y="164"/>
                    </a:cubicBezTo>
                    <a:cubicBezTo>
                      <a:pt x="279" y="0"/>
                      <a:pt x="279" y="0"/>
                      <a:pt x="279" y="0"/>
                    </a:cubicBezTo>
                    <a:cubicBezTo>
                      <a:pt x="228" y="0"/>
                      <a:pt x="228" y="0"/>
                      <a:pt x="228" y="0"/>
                    </a:cubicBezTo>
                    <a:lnTo>
                      <a:pt x="165" y="164"/>
                    </a:lnTo>
                    <a:close/>
                    <a:moveTo>
                      <a:pt x="48" y="79"/>
                    </a:moveTo>
                    <a:cubicBezTo>
                      <a:pt x="48" y="36"/>
                      <a:pt x="48" y="36"/>
                      <a:pt x="48" y="36"/>
                    </a:cubicBezTo>
                    <a:cubicBezTo>
                      <a:pt x="75" y="36"/>
                      <a:pt x="75" y="36"/>
                      <a:pt x="75" y="36"/>
                    </a:cubicBezTo>
                    <a:cubicBezTo>
                      <a:pt x="88" y="36"/>
                      <a:pt x="95" y="44"/>
                      <a:pt x="95" y="58"/>
                    </a:cubicBezTo>
                    <a:cubicBezTo>
                      <a:pt x="95" y="65"/>
                      <a:pt x="93" y="70"/>
                      <a:pt x="89" y="74"/>
                    </a:cubicBezTo>
                    <a:cubicBezTo>
                      <a:pt x="86" y="77"/>
                      <a:pt x="80" y="79"/>
                      <a:pt x="73" y="79"/>
                    </a:cubicBezTo>
                    <a:lnTo>
                      <a:pt x="48" y="79"/>
                    </a:lnTo>
                    <a:close/>
                    <a:moveTo>
                      <a:pt x="0" y="164"/>
                    </a:moveTo>
                    <a:cubicBezTo>
                      <a:pt x="48" y="164"/>
                      <a:pt x="48" y="164"/>
                      <a:pt x="48" y="164"/>
                    </a:cubicBezTo>
                    <a:cubicBezTo>
                      <a:pt x="48" y="116"/>
                      <a:pt x="48" y="116"/>
                      <a:pt x="48" y="116"/>
                    </a:cubicBezTo>
                    <a:cubicBezTo>
                      <a:pt x="61" y="116"/>
                      <a:pt x="61" y="116"/>
                      <a:pt x="61" y="116"/>
                    </a:cubicBezTo>
                    <a:cubicBezTo>
                      <a:pt x="65" y="116"/>
                      <a:pt x="68" y="117"/>
                      <a:pt x="70" y="118"/>
                    </a:cubicBezTo>
                    <a:cubicBezTo>
                      <a:pt x="72" y="119"/>
                      <a:pt x="73" y="121"/>
                      <a:pt x="75" y="124"/>
                    </a:cubicBezTo>
                    <a:cubicBezTo>
                      <a:pt x="92" y="164"/>
                      <a:pt x="92" y="164"/>
                      <a:pt x="92" y="164"/>
                    </a:cubicBezTo>
                    <a:cubicBezTo>
                      <a:pt x="142" y="164"/>
                      <a:pt x="142" y="164"/>
                      <a:pt x="142" y="164"/>
                    </a:cubicBezTo>
                    <a:cubicBezTo>
                      <a:pt x="123" y="121"/>
                      <a:pt x="123" y="121"/>
                      <a:pt x="123" y="121"/>
                    </a:cubicBezTo>
                    <a:cubicBezTo>
                      <a:pt x="122" y="117"/>
                      <a:pt x="120" y="114"/>
                      <a:pt x="119" y="112"/>
                    </a:cubicBezTo>
                    <a:cubicBezTo>
                      <a:pt x="117" y="110"/>
                      <a:pt x="116" y="108"/>
                      <a:pt x="114" y="107"/>
                    </a:cubicBezTo>
                    <a:cubicBezTo>
                      <a:pt x="123" y="102"/>
                      <a:pt x="131" y="95"/>
                      <a:pt x="136" y="87"/>
                    </a:cubicBezTo>
                    <a:cubicBezTo>
                      <a:pt x="142" y="79"/>
                      <a:pt x="144" y="69"/>
                      <a:pt x="144" y="58"/>
                    </a:cubicBezTo>
                    <a:cubicBezTo>
                      <a:pt x="144" y="40"/>
                      <a:pt x="139" y="26"/>
                      <a:pt x="129" y="15"/>
                    </a:cubicBezTo>
                    <a:cubicBezTo>
                      <a:pt x="120" y="5"/>
                      <a:pt x="105" y="0"/>
                      <a:pt x="85" y="0"/>
                    </a:cubicBezTo>
                    <a:cubicBezTo>
                      <a:pt x="0" y="0"/>
                      <a:pt x="0" y="0"/>
                      <a:pt x="0" y="0"/>
                    </a:cubicBezTo>
                    <a:lnTo>
                      <a:pt x="0"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FCE4B53F-3C48-4631-B2D6-7E27613259EB}"/>
                  </a:ext>
                </a:extLst>
              </p:cNvPr>
              <p:cNvSpPr>
                <a:spLocks/>
              </p:cNvSpPr>
              <p:nvPr userDrawn="1"/>
            </p:nvSpPr>
            <p:spPr bwMode="auto">
              <a:xfrm>
                <a:off x="10987088" y="5643563"/>
                <a:ext cx="347662" cy="455613"/>
              </a:xfrm>
              <a:custGeom>
                <a:avLst/>
                <a:gdLst>
                  <a:gd name="T0" fmla="*/ 59 w 129"/>
                  <a:gd name="T1" fmla="*/ 170 h 170"/>
                  <a:gd name="T2" fmla="*/ 111 w 129"/>
                  <a:gd name="T3" fmla="*/ 156 h 170"/>
                  <a:gd name="T4" fmla="*/ 129 w 129"/>
                  <a:gd name="T5" fmla="*/ 120 h 170"/>
                  <a:gd name="T6" fmla="*/ 125 w 129"/>
                  <a:gd name="T7" fmla="*/ 96 h 170"/>
                  <a:gd name="T8" fmla="*/ 110 w 129"/>
                  <a:gd name="T9" fmla="*/ 79 h 170"/>
                  <a:gd name="T10" fmla="*/ 80 w 129"/>
                  <a:gd name="T11" fmla="*/ 66 h 170"/>
                  <a:gd name="T12" fmla="*/ 60 w 129"/>
                  <a:gd name="T13" fmla="*/ 61 h 170"/>
                  <a:gd name="T14" fmla="*/ 52 w 129"/>
                  <a:gd name="T15" fmla="*/ 56 h 170"/>
                  <a:gd name="T16" fmla="*/ 49 w 129"/>
                  <a:gd name="T17" fmla="*/ 49 h 170"/>
                  <a:gd name="T18" fmla="*/ 56 w 129"/>
                  <a:gd name="T19" fmla="*/ 40 h 170"/>
                  <a:gd name="T20" fmla="*/ 76 w 129"/>
                  <a:gd name="T21" fmla="*/ 38 h 170"/>
                  <a:gd name="T22" fmla="*/ 120 w 129"/>
                  <a:gd name="T23" fmla="*/ 47 h 170"/>
                  <a:gd name="T24" fmla="*/ 120 w 129"/>
                  <a:gd name="T25" fmla="*/ 8 h 170"/>
                  <a:gd name="T26" fmla="*/ 96 w 129"/>
                  <a:gd name="T27" fmla="*/ 2 h 170"/>
                  <a:gd name="T28" fmla="*/ 68 w 129"/>
                  <a:gd name="T29" fmla="*/ 0 h 170"/>
                  <a:gd name="T30" fmla="*/ 17 w 129"/>
                  <a:gd name="T31" fmla="*/ 13 h 170"/>
                  <a:gd name="T32" fmla="*/ 0 w 129"/>
                  <a:gd name="T33" fmla="*/ 50 h 170"/>
                  <a:gd name="T34" fmla="*/ 4 w 129"/>
                  <a:gd name="T35" fmla="*/ 72 h 170"/>
                  <a:gd name="T36" fmla="*/ 18 w 129"/>
                  <a:gd name="T37" fmla="*/ 88 h 170"/>
                  <a:gd name="T38" fmla="*/ 44 w 129"/>
                  <a:gd name="T39" fmla="*/ 99 h 170"/>
                  <a:gd name="T40" fmla="*/ 50 w 129"/>
                  <a:gd name="T41" fmla="*/ 101 h 170"/>
                  <a:gd name="T42" fmla="*/ 68 w 129"/>
                  <a:gd name="T43" fmla="*/ 107 h 170"/>
                  <a:gd name="T44" fmla="*/ 77 w 129"/>
                  <a:gd name="T45" fmla="*/ 112 h 170"/>
                  <a:gd name="T46" fmla="*/ 80 w 129"/>
                  <a:gd name="T47" fmla="*/ 120 h 170"/>
                  <a:gd name="T48" fmla="*/ 74 w 129"/>
                  <a:gd name="T49" fmla="*/ 130 h 170"/>
                  <a:gd name="T50" fmla="*/ 54 w 129"/>
                  <a:gd name="T51" fmla="*/ 132 h 170"/>
                  <a:gd name="T52" fmla="*/ 28 w 129"/>
                  <a:gd name="T53" fmla="*/ 129 h 170"/>
                  <a:gd name="T54" fmla="*/ 2 w 129"/>
                  <a:gd name="T55" fmla="*/ 120 h 170"/>
                  <a:gd name="T56" fmla="*/ 2 w 129"/>
                  <a:gd name="T57" fmla="*/ 160 h 170"/>
                  <a:gd name="T58" fmla="*/ 27 w 129"/>
                  <a:gd name="T59" fmla="*/ 167 h 170"/>
                  <a:gd name="T60" fmla="*/ 59 w 129"/>
                  <a:gd name="T61"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170">
                    <a:moveTo>
                      <a:pt x="59" y="170"/>
                    </a:moveTo>
                    <a:cubicBezTo>
                      <a:pt x="82" y="170"/>
                      <a:pt x="99" y="165"/>
                      <a:pt x="111" y="156"/>
                    </a:cubicBezTo>
                    <a:cubicBezTo>
                      <a:pt x="123" y="147"/>
                      <a:pt x="129" y="135"/>
                      <a:pt x="129" y="120"/>
                    </a:cubicBezTo>
                    <a:cubicBezTo>
                      <a:pt x="129" y="111"/>
                      <a:pt x="127" y="103"/>
                      <a:pt x="125" y="96"/>
                    </a:cubicBezTo>
                    <a:cubicBezTo>
                      <a:pt x="122" y="90"/>
                      <a:pt x="117" y="84"/>
                      <a:pt x="110" y="79"/>
                    </a:cubicBezTo>
                    <a:cubicBezTo>
                      <a:pt x="103" y="74"/>
                      <a:pt x="93" y="70"/>
                      <a:pt x="80" y="66"/>
                    </a:cubicBezTo>
                    <a:cubicBezTo>
                      <a:pt x="70" y="64"/>
                      <a:pt x="64" y="62"/>
                      <a:pt x="60" y="61"/>
                    </a:cubicBezTo>
                    <a:cubicBezTo>
                      <a:pt x="56" y="60"/>
                      <a:pt x="53" y="58"/>
                      <a:pt x="52" y="56"/>
                    </a:cubicBezTo>
                    <a:cubicBezTo>
                      <a:pt x="50" y="55"/>
                      <a:pt x="49" y="52"/>
                      <a:pt x="49" y="49"/>
                    </a:cubicBezTo>
                    <a:cubicBezTo>
                      <a:pt x="49" y="45"/>
                      <a:pt x="51" y="42"/>
                      <a:pt x="56" y="40"/>
                    </a:cubicBezTo>
                    <a:cubicBezTo>
                      <a:pt x="60" y="39"/>
                      <a:pt x="67" y="38"/>
                      <a:pt x="76" y="38"/>
                    </a:cubicBezTo>
                    <a:cubicBezTo>
                      <a:pt x="90" y="38"/>
                      <a:pt x="105" y="41"/>
                      <a:pt x="120" y="47"/>
                    </a:cubicBezTo>
                    <a:cubicBezTo>
                      <a:pt x="120" y="8"/>
                      <a:pt x="120" y="8"/>
                      <a:pt x="120" y="8"/>
                    </a:cubicBezTo>
                    <a:cubicBezTo>
                      <a:pt x="113" y="5"/>
                      <a:pt x="105" y="4"/>
                      <a:pt x="96" y="2"/>
                    </a:cubicBezTo>
                    <a:cubicBezTo>
                      <a:pt x="86" y="1"/>
                      <a:pt x="77" y="0"/>
                      <a:pt x="68" y="0"/>
                    </a:cubicBezTo>
                    <a:cubicBezTo>
                      <a:pt x="46" y="0"/>
                      <a:pt x="29" y="4"/>
                      <a:pt x="17" y="13"/>
                    </a:cubicBezTo>
                    <a:cubicBezTo>
                      <a:pt x="5" y="21"/>
                      <a:pt x="0" y="33"/>
                      <a:pt x="0" y="50"/>
                    </a:cubicBezTo>
                    <a:cubicBezTo>
                      <a:pt x="0" y="59"/>
                      <a:pt x="1" y="66"/>
                      <a:pt x="4" y="72"/>
                    </a:cubicBezTo>
                    <a:cubicBezTo>
                      <a:pt x="7" y="78"/>
                      <a:pt x="11" y="83"/>
                      <a:pt x="18" y="88"/>
                    </a:cubicBezTo>
                    <a:cubicBezTo>
                      <a:pt x="24" y="92"/>
                      <a:pt x="33" y="96"/>
                      <a:pt x="44" y="99"/>
                    </a:cubicBezTo>
                    <a:cubicBezTo>
                      <a:pt x="46" y="100"/>
                      <a:pt x="48" y="101"/>
                      <a:pt x="50" y="101"/>
                    </a:cubicBezTo>
                    <a:cubicBezTo>
                      <a:pt x="58" y="104"/>
                      <a:pt x="64" y="106"/>
                      <a:pt x="68" y="107"/>
                    </a:cubicBezTo>
                    <a:cubicBezTo>
                      <a:pt x="72" y="109"/>
                      <a:pt x="75" y="110"/>
                      <a:pt x="77" y="112"/>
                    </a:cubicBezTo>
                    <a:cubicBezTo>
                      <a:pt x="79" y="114"/>
                      <a:pt x="80" y="117"/>
                      <a:pt x="80" y="120"/>
                    </a:cubicBezTo>
                    <a:cubicBezTo>
                      <a:pt x="80" y="125"/>
                      <a:pt x="78" y="128"/>
                      <a:pt x="74" y="130"/>
                    </a:cubicBezTo>
                    <a:cubicBezTo>
                      <a:pt x="70" y="131"/>
                      <a:pt x="63" y="132"/>
                      <a:pt x="54" y="132"/>
                    </a:cubicBezTo>
                    <a:cubicBezTo>
                      <a:pt x="46" y="132"/>
                      <a:pt x="37" y="131"/>
                      <a:pt x="28" y="129"/>
                    </a:cubicBezTo>
                    <a:cubicBezTo>
                      <a:pt x="18" y="126"/>
                      <a:pt x="10" y="124"/>
                      <a:pt x="2" y="120"/>
                    </a:cubicBezTo>
                    <a:cubicBezTo>
                      <a:pt x="2" y="160"/>
                      <a:pt x="2" y="160"/>
                      <a:pt x="2" y="160"/>
                    </a:cubicBezTo>
                    <a:cubicBezTo>
                      <a:pt x="9" y="163"/>
                      <a:pt x="17" y="165"/>
                      <a:pt x="27" y="167"/>
                    </a:cubicBezTo>
                    <a:cubicBezTo>
                      <a:pt x="37" y="169"/>
                      <a:pt x="47" y="170"/>
                      <a:pt x="59"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Rectangle 7">
                <a:extLst>
                  <a:ext uri="{FF2B5EF4-FFF2-40B4-BE49-F238E27FC236}">
                    <a16:creationId xmlns:a16="http://schemas.microsoft.com/office/drawing/2014/main" id="{2DA3BB20-6C56-4700-B5D6-B689F2A119FE}"/>
                  </a:ext>
                </a:extLst>
              </p:cNvPr>
              <p:cNvSpPr>
                <a:spLocks noChangeArrowheads="1"/>
              </p:cNvSpPr>
              <p:nvPr userDrawn="1"/>
            </p:nvSpPr>
            <p:spPr bwMode="auto">
              <a:xfrm>
                <a:off x="11455400" y="5997576"/>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8">
                <a:extLst>
                  <a:ext uri="{FF2B5EF4-FFF2-40B4-BE49-F238E27FC236}">
                    <a16:creationId xmlns:a16="http://schemas.microsoft.com/office/drawing/2014/main" id="{473C6C31-064E-411F-93D7-65E9185D5869}"/>
                  </a:ext>
                </a:extLst>
              </p:cNvPr>
              <p:cNvSpPr>
                <a:spLocks noChangeArrowheads="1"/>
              </p:cNvSpPr>
              <p:nvPr userDrawn="1"/>
            </p:nvSpPr>
            <p:spPr bwMode="auto">
              <a:xfrm>
                <a:off x="11455400" y="5822951"/>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Rectangle 9">
                <a:extLst>
                  <a:ext uri="{FF2B5EF4-FFF2-40B4-BE49-F238E27FC236}">
                    <a16:creationId xmlns:a16="http://schemas.microsoft.com/office/drawing/2014/main" id="{BEB27861-1BF1-4120-AE6E-DCB2607DF953}"/>
                  </a:ext>
                </a:extLst>
              </p:cNvPr>
              <p:cNvSpPr>
                <a:spLocks noChangeArrowheads="1"/>
              </p:cNvSpPr>
              <p:nvPr userDrawn="1"/>
            </p:nvSpPr>
            <p:spPr bwMode="auto">
              <a:xfrm>
                <a:off x="11455400" y="5648326"/>
                <a:ext cx="406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7" name="Freeform 10">
              <a:extLst>
                <a:ext uri="{FF2B5EF4-FFF2-40B4-BE49-F238E27FC236}">
                  <a16:creationId xmlns:a16="http://schemas.microsoft.com/office/drawing/2014/main" id="{8E8B9EDF-91B6-4900-BD83-E24D0BCD2FD0}"/>
                </a:ext>
              </a:extLst>
            </p:cNvPr>
            <p:cNvSpPr>
              <a:spLocks noEditPoints="1"/>
            </p:cNvSpPr>
            <p:nvPr userDrawn="1"/>
          </p:nvSpPr>
          <p:spPr bwMode="auto">
            <a:xfrm>
              <a:off x="10974388" y="6191251"/>
              <a:ext cx="917575" cy="455613"/>
            </a:xfrm>
            <a:custGeom>
              <a:avLst/>
              <a:gdLst>
                <a:gd name="T0" fmla="*/ 256 w 341"/>
                <a:gd name="T1" fmla="*/ 129 h 170"/>
                <a:gd name="T2" fmla="*/ 230 w 341"/>
                <a:gd name="T3" fmla="*/ 119 h 170"/>
                <a:gd name="T4" fmla="*/ 221 w 341"/>
                <a:gd name="T5" fmla="*/ 86 h 170"/>
                <a:gd name="T6" fmla="*/ 230 w 341"/>
                <a:gd name="T7" fmla="*/ 51 h 170"/>
                <a:gd name="T8" fmla="*/ 256 w 341"/>
                <a:gd name="T9" fmla="*/ 41 h 170"/>
                <a:gd name="T10" fmla="*/ 283 w 341"/>
                <a:gd name="T11" fmla="*/ 51 h 170"/>
                <a:gd name="T12" fmla="*/ 292 w 341"/>
                <a:gd name="T13" fmla="*/ 86 h 170"/>
                <a:gd name="T14" fmla="*/ 283 w 341"/>
                <a:gd name="T15" fmla="*/ 119 h 170"/>
                <a:gd name="T16" fmla="*/ 256 w 341"/>
                <a:gd name="T17" fmla="*/ 129 h 170"/>
                <a:gd name="T18" fmla="*/ 256 w 341"/>
                <a:gd name="T19" fmla="*/ 170 h 170"/>
                <a:gd name="T20" fmla="*/ 319 w 341"/>
                <a:gd name="T21" fmla="*/ 149 h 170"/>
                <a:gd name="T22" fmla="*/ 341 w 341"/>
                <a:gd name="T23" fmla="*/ 86 h 170"/>
                <a:gd name="T24" fmla="*/ 319 w 341"/>
                <a:gd name="T25" fmla="*/ 21 h 170"/>
                <a:gd name="T26" fmla="*/ 256 w 341"/>
                <a:gd name="T27" fmla="*/ 0 h 170"/>
                <a:gd name="T28" fmla="*/ 194 w 341"/>
                <a:gd name="T29" fmla="*/ 20 h 170"/>
                <a:gd name="T30" fmla="*/ 172 w 341"/>
                <a:gd name="T31" fmla="*/ 86 h 170"/>
                <a:gd name="T32" fmla="*/ 194 w 341"/>
                <a:gd name="T33" fmla="*/ 150 h 170"/>
                <a:gd name="T34" fmla="*/ 256 w 341"/>
                <a:gd name="T35" fmla="*/ 170 h 170"/>
                <a:gd name="T36" fmla="*/ 0 w 341"/>
                <a:gd name="T37" fmla="*/ 167 h 170"/>
                <a:gd name="T38" fmla="*/ 49 w 341"/>
                <a:gd name="T39" fmla="*/ 167 h 170"/>
                <a:gd name="T40" fmla="*/ 49 w 341"/>
                <a:gd name="T41" fmla="*/ 120 h 170"/>
                <a:gd name="T42" fmla="*/ 65 w 341"/>
                <a:gd name="T43" fmla="*/ 101 h 170"/>
                <a:gd name="T44" fmla="*/ 106 w 341"/>
                <a:gd name="T45" fmla="*/ 167 h 170"/>
                <a:gd name="T46" fmla="*/ 157 w 341"/>
                <a:gd name="T47" fmla="*/ 167 h 170"/>
                <a:gd name="T48" fmla="*/ 95 w 341"/>
                <a:gd name="T49" fmla="*/ 70 h 170"/>
                <a:gd name="T50" fmla="*/ 153 w 341"/>
                <a:gd name="T51" fmla="*/ 3 h 170"/>
                <a:gd name="T52" fmla="*/ 98 w 341"/>
                <a:gd name="T53" fmla="*/ 3 h 170"/>
                <a:gd name="T54" fmla="*/ 49 w 341"/>
                <a:gd name="T55" fmla="*/ 61 h 170"/>
                <a:gd name="T56" fmla="*/ 49 w 341"/>
                <a:gd name="T57" fmla="*/ 3 h 170"/>
                <a:gd name="T58" fmla="*/ 0 w 341"/>
                <a:gd name="T59" fmla="*/ 3 h 170"/>
                <a:gd name="T60" fmla="*/ 0 w 341"/>
                <a:gd name="T61"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1" h="170">
                  <a:moveTo>
                    <a:pt x="256" y="129"/>
                  </a:moveTo>
                  <a:cubicBezTo>
                    <a:pt x="244" y="129"/>
                    <a:pt x="235" y="126"/>
                    <a:pt x="230" y="119"/>
                  </a:cubicBezTo>
                  <a:cubicBezTo>
                    <a:pt x="224" y="112"/>
                    <a:pt x="221" y="101"/>
                    <a:pt x="221" y="86"/>
                  </a:cubicBezTo>
                  <a:cubicBezTo>
                    <a:pt x="221" y="70"/>
                    <a:pt x="224" y="58"/>
                    <a:pt x="230" y="51"/>
                  </a:cubicBezTo>
                  <a:cubicBezTo>
                    <a:pt x="235" y="45"/>
                    <a:pt x="244" y="41"/>
                    <a:pt x="256" y="41"/>
                  </a:cubicBezTo>
                  <a:cubicBezTo>
                    <a:pt x="269" y="41"/>
                    <a:pt x="278" y="45"/>
                    <a:pt x="283" y="51"/>
                  </a:cubicBezTo>
                  <a:cubicBezTo>
                    <a:pt x="289" y="58"/>
                    <a:pt x="292" y="70"/>
                    <a:pt x="292" y="86"/>
                  </a:cubicBezTo>
                  <a:cubicBezTo>
                    <a:pt x="292" y="101"/>
                    <a:pt x="289" y="112"/>
                    <a:pt x="283" y="119"/>
                  </a:cubicBezTo>
                  <a:cubicBezTo>
                    <a:pt x="278" y="126"/>
                    <a:pt x="269" y="129"/>
                    <a:pt x="256" y="129"/>
                  </a:cubicBezTo>
                  <a:moveTo>
                    <a:pt x="256" y="170"/>
                  </a:moveTo>
                  <a:cubicBezTo>
                    <a:pt x="284" y="170"/>
                    <a:pt x="305" y="163"/>
                    <a:pt x="319" y="149"/>
                  </a:cubicBezTo>
                  <a:cubicBezTo>
                    <a:pt x="333" y="136"/>
                    <a:pt x="341" y="115"/>
                    <a:pt x="341" y="86"/>
                  </a:cubicBezTo>
                  <a:cubicBezTo>
                    <a:pt x="341" y="56"/>
                    <a:pt x="334" y="34"/>
                    <a:pt x="319" y="21"/>
                  </a:cubicBezTo>
                  <a:cubicBezTo>
                    <a:pt x="305" y="7"/>
                    <a:pt x="284" y="0"/>
                    <a:pt x="256" y="0"/>
                  </a:cubicBezTo>
                  <a:cubicBezTo>
                    <a:pt x="229" y="0"/>
                    <a:pt x="208" y="7"/>
                    <a:pt x="194" y="20"/>
                  </a:cubicBezTo>
                  <a:cubicBezTo>
                    <a:pt x="179" y="34"/>
                    <a:pt x="172" y="56"/>
                    <a:pt x="172" y="86"/>
                  </a:cubicBezTo>
                  <a:cubicBezTo>
                    <a:pt x="172" y="115"/>
                    <a:pt x="179" y="136"/>
                    <a:pt x="194" y="150"/>
                  </a:cubicBezTo>
                  <a:cubicBezTo>
                    <a:pt x="208" y="163"/>
                    <a:pt x="229" y="170"/>
                    <a:pt x="256" y="170"/>
                  </a:cubicBezTo>
                  <a:moveTo>
                    <a:pt x="0" y="167"/>
                  </a:moveTo>
                  <a:cubicBezTo>
                    <a:pt x="49" y="167"/>
                    <a:pt x="49" y="167"/>
                    <a:pt x="49" y="167"/>
                  </a:cubicBezTo>
                  <a:cubicBezTo>
                    <a:pt x="49" y="120"/>
                    <a:pt x="49" y="120"/>
                    <a:pt x="49" y="120"/>
                  </a:cubicBezTo>
                  <a:cubicBezTo>
                    <a:pt x="65" y="101"/>
                    <a:pt x="65" y="101"/>
                    <a:pt x="65" y="101"/>
                  </a:cubicBezTo>
                  <a:cubicBezTo>
                    <a:pt x="106" y="167"/>
                    <a:pt x="106" y="167"/>
                    <a:pt x="106" y="167"/>
                  </a:cubicBezTo>
                  <a:cubicBezTo>
                    <a:pt x="157" y="167"/>
                    <a:pt x="157" y="167"/>
                    <a:pt x="157" y="167"/>
                  </a:cubicBezTo>
                  <a:cubicBezTo>
                    <a:pt x="95" y="70"/>
                    <a:pt x="95" y="70"/>
                    <a:pt x="95" y="70"/>
                  </a:cubicBezTo>
                  <a:cubicBezTo>
                    <a:pt x="153" y="3"/>
                    <a:pt x="153" y="3"/>
                    <a:pt x="153" y="3"/>
                  </a:cubicBezTo>
                  <a:cubicBezTo>
                    <a:pt x="98" y="3"/>
                    <a:pt x="98" y="3"/>
                    <a:pt x="98" y="3"/>
                  </a:cubicBezTo>
                  <a:cubicBezTo>
                    <a:pt x="49" y="61"/>
                    <a:pt x="49" y="61"/>
                    <a:pt x="49" y="61"/>
                  </a:cubicBezTo>
                  <a:cubicBezTo>
                    <a:pt x="49" y="3"/>
                    <a:pt x="49" y="3"/>
                    <a:pt x="49" y="3"/>
                  </a:cubicBezTo>
                  <a:cubicBezTo>
                    <a:pt x="0" y="3"/>
                    <a:pt x="0" y="3"/>
                    <a:pt x="0" y="3"/>
                  </a:cubicBezTo>
                  <a:lnTo>
                    <a:pt x="0" y="16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4540521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8" r:id="rId3"/>
    <p:sldLayoutId id="2147483650" r:id="rId4"/>
    <p:sldLayoutId id="2147483663" r:id="rId5"/>
    <p:sldLayoutId id="2147483651" r:id="rId6"/>
    <p:sldLayoutId id="2147483660" r:id="rId7"/>
    <p:sldLayoutId id="2147483661" r:id="rId8"/>
    <p:sldLayoutId id="2147483662" r:id="rId9"/>
    <p:sldLayoutId id="2147483652" r:id="rId10"/>
    <p:sldLayoutId id="2147483666" r:id="rId11"/>
    <p:sldLayoutId id="2147483657" r:id="rId12"/>
    <p:sldLayoutId id="2147483664" r:id="rId13"/>
    <p:sldLayoutId id="2147483665" r:id="rId14"/>
    <p:sldLayoutId id="2147483653" r:id="rId15"/>
    <p:sldLayoutId id="2147483654" r:id="rId16"/>
    <p:sldLayoutId id="2147483655" r:id="rId17"/>
    <p:sldLayoutId id="2147483656" r:id="rId18"/>
    <p:sldLayoutId id="2147483658" r:id="rId19"/>
    <p:sldLayoutId id="214748365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Kanit" panose="00000500000000000000" pitchFamily="2" charset="-34"/>
          <a:ea typeface="+mj-ea"/>
          <a:cs typeface="Kanit" panose="00000500000000000000" pitchFamily="2" charset="-34"/>
        </a:defRPr>
      </a:lvl1pPr>
    </p:titleStyle>
    <p:bodyStyle>
      <a:lvl1pPr marL="228600" indent="-228600" algn="l" defTabSz="914400" rtl="0" eaLnBrk="1" latinLnBrk="0" hangingPunct="1">
        <a:lnSpc>
          <a:spcPts val="2100"/>
        </a:lnSpc>
        <a:spcBef>
          <a:spcPts val="1000"/>
        </a:spcBef>
        <a:buFont typeface="Arial" panose="020B0604020202020204" pitchFamily="34" charset="0"/>
        <a:buChar char="•"/>
        <a:defRPr sz="1600" kern="1200">
          <a:solidFill>
            <a:schemeClr val="accent2"/>
          </a:solidFill>
          <a:latin typeface="Nunito Sans" panose="00000500000000000000" pitchFamily="2" charset="0"/>
          <a:ea typeface="+mn-ea"/>
          <a:cs typeface="+mn-cs"/>
        </a:defRPr>
      </a:lvl1pPr>
      <a:lvl2pPr marL="685800" indent="-228600" algn="l" defTabSz="914400" rtl="0" eaLnBrk="1" latinLnBrk="0" hangingPunct="1">
        <a:lnSpc>
          <a:spcPts val="2100"/>
        </a:lnSpc>
        <a:spcBef>
          <a:spcPts val="500"/>
        </a:spcBef>
        <a:buFont typeface="Arial" panose="020B0604020202020204" pitchFamily="34" charset="0"/>
        <a:buChar char="•"/>
        <a:defRPr sz="1600" kern="1200">
          <a:solidFill>
            <a:schemeClr val="accent2"/>
          </a:solidFill>
          <a:latin typeface="Nunito Sans" panose="00000500000000000000" pitchFamily="2" charset="0"/>
          <a:ea typeface="+mn-ea"/>
          <a:cs typeface="+mn-cs"/>
        </a:defRPr>
      </a:lvl2pPr>
      <a:lvl3pPr marL="1143000" indent="-228600" algn="l" defTabSz="914400" rtl="0" eaLnBrk="1" latinLnBrk="0" hangingPunct="1">
        <a:lnSpc>
          <a:spcPts val="2100"/>
        </a:lnSpc>
        <a:spcBef>
          <a:spcPts val="500"/>
        </a:spcBef>
        <a:buFont typeface="Arial" panose="020B0604020202020204" pitchFamily="34" charset="0"/>
        <a:buChar char="•"/>
        <a:defRPr sz="1600" kern="1200">
          <a:solidFill>
            <a:schemeClr val="accent2"/>
          </a:solidFill>
          <a:latin typeface="Nunito Sans" panose="00000500000000000000" pitchFamily="2" charset="0"/>
          <a:ea typeface="+mn-ea"/>
          <a:cs typeface="+mn-cs"/>
        </a:defRPr>
      </a:lvl3pPr>
      <a:lvl4pPr marL="1600200" indent="-228600" algn="l" defTabSz="914400" rtl="0" eaLnBrk="1" latinLnBrk="0" hangingPunct="1">
        <a:lnSpc>
          <a:spcPts val="2100"/>
        </a:lnSpc>
        <a:spcBef>
          <a:spcPts val="500"/>
        </a:spcBef>
        <a:buFont typeface="Arial" panose="020B0604020202020204" pitchFamily="34" charset="0"/>
        <a:buChar char="•"/>
        <a:defRPr sz="1600" kern="1200">
          <a:solidFill>
            <a:schemeClr val="accent2"/>
          </a:solidFill>
          <a:latin typeface="Nunito Sans" panose="00000500000000000000" pitchFamily="2" charset="0"/>
          <a:ea typeface="+mn-ea"/>
          <a:cs typeface="+mn-cs"/>
        </a:defRPr>
      </a:lvl4pPr>
      <a:lvl5pPr marL="2057400" indent="-228600" algn="l" defTabSz="914400" rtl="0" eaLnBrk="1" latinLnBrk="0" hangingPunct="1">
        <a:lnSpc>
          <a:spcPts val="2100"/>
        </a:lnSpc>
        <a:spcBef>
          <a:spcPts val="500"/>
        </a:spcBef>
        <a:buFont typeface="Arial" panose="020B0604020202020204" pitchFamily="34" charset="0"/>
        <a:buChar char="•"/>
        <a:defRPr sz="1600" kern="1200">
          <a:solidFill>
            <a:schemeClr val="accent2"/>
          </a:solidFill>
          <a:latin typeface="Nunito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solarfinland.fi/salo-solar/" TargetMode="External"/><Relationship Id="rId7"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9.png"/><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99.png"/><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97.png"/></Relationships>
</file>

<file path=ppt/slides/_rels/slide13.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99.png"/><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2.png"/><Relationship Id="rId7"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png"/><Relationship Id="rId4" Type="http://schemas.openxmlformats.org/officeDocument/2006/relationships/image" Target="../media/image103.svg"/><Relationship Id="rId9" Type="http://schemas.openxmlformats.org/officeDocument/2006/relationships/slide" Target="slide4.xml"/></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4.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6.png"/></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2.jpg"/><Relationship Id="rId7" Type="http://schemas.openxmlformats.org/officeDocument/2006/relationships/image" Target="../media/image106.png"/><Relationship Id="rId12"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96.png"/><Relationship Id="rId11" Type="http://schemas.openxmlformats.org/officeDocument/2006/relationships/slide" Target="slide4.xml"/><Relationship Id="rId5" Type="http://schemas.openxmlformats.org/officeDocument/2006/relationships/image" Target="../media/image108.png"/><Relationship Id="rId10" Type="http://schemas.openxmlformats.org/officeDocument/2006/relationships/image" Target="../media/image93.jpg"/><Relationship Id="rId4" Type="http://schemas.openxmlformats.org/officeDocument/2006/relationships/image" Target="../media/image107.png"/><Relationship Id="rId9"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106.png"/><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92.jp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92.jp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9.png"/><Relationship Id="rId7"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92.jpg"/><Relationship Id="rId5" Type="http://schemas.openxmlformats.org/officeDocument/2006/relationships/image" Target="../media/image110.png"/><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92.jpg"/></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91.png"/><Relationship Id="rId4" Type="http://schemas.openxmlformats.org/officeDocument/2006/relationships/image" Target="../media/image93.jp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93.jpg"/><Relationship Id="rId7"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10" Type="http://schemas.openxmlformats.org/officeDocument/2006/relationships/image" Target="../media/image94.png"/><Relationship Id="rId4" Type="http://schemas.openxmlformats.org/officeDocument/2006/relationships/image" Target="../media/image91.png"/><Relationship Id="rId9" Type="http://schemas.openxmlformats.org/officeDocument/2006/relationships/image" Target="../media/image92.jpg"/></Relationships>
</file>

<file path=ppt/slides/_rels/slide26.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91.png"/><Relationship Id="rId4" Type="http://schemas.openxmlformats.org/officeDocument/2006/relationships/image" Target="../media/image92.jpg"/></Relationships>
</file>

<file path=ppt/slides/_rels/slide27.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93.jpg"/><Relationship Id="rId7" Type="http://schemas.openxmlformats.org/officeDocument/2006/relationships/image" Target="../media/image10.png"/><Relationship Id="rId12"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slide" Target="slide4.xml"/><Relationship Id="rId11" Type="http://schemas.openxmlformats.org/officeDocument/2006/relationships/image" Target="../media/image117.png"/><Relationship Id="rId5" Type="http://schemas.openxmlformats.org/officeDocument/2006/relationships/image" Target="../media/image91.png"/><Relationship Id="rId10" Type="http://schemas.openxmlformats.org/officeDocument/2006/relationships/image" Target="../media/image116.jpeg"/><Relationship Id="rId4" Type="http://schemas.openxmlformats.org/officeDocument/2006/relationships/image" Target="../media/image92.jpg"/><Relationship Id="rId9" Type="http://schemas.openxmlformats.org/officeDocument/2006/relationships/image" Target="../media/image115.jpe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4.png"/><Relationship Id="rId7" Type="http://schemas.openxmlformats.org/officeDocument/2006/relationships/slide" Target="slide4.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6.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6.png"/><Relationship Id="rId7" Type="http://schemas.openxmlformats.org/officeDocument/2006/relationships/slide" Target="slide4.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93.jp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1.png"/><Relationship Id="rId7"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20.png"/><Relationship Id="rId10" Type="http://schemas.openxmlformats.org/officeDocument/2006/relationships/image" Target="../media/image121.jpg"/><Relationship Id="rId4" Type="http://schemas.openxmlformats.org/officeDocument/2006/relationships/image" Target="../media/image93.jp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122.jp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3.jpg"/><Relationship Id="rId7" Type="http://schemas.openxmlformats.org/officeDocument/2006/relationships/slide" Target="slide4.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2.jpg"/><Relationship Id="rId4" Type="http://schemas.openxmlformats.org/officeDocument/2006/relationships/image" Target="../media/image91.png"/><Relationship Id="rId9" Type="http://schemas.openxmlformats.org/officeDocument/2006/relationships/image" Target="../media/image123.jpg"/></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 Target="slide4.xml"/><Relationship Id="rId7"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92.jpg"/><Relationship Id="rId5" Type="http://schemas.openxmlformats.org/officeDocument/2006/relationships/image" Target="../media/image93.jp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 Target="slide4.xml"/><Relationship Id="rId7" Type="http://schemas.openxmlformats.org/officeDocument/2006/relationships/image" Target="../media/image92.jp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3.jpg"/><Relationship Id="rId5" Type="http://schemas.openxmlformats.org/officeDocument/2006/relationships/image" Target="../media/image124.png"/><Relationship Id="rId10" Type="http://schemas.openxmlformats.org/officeDocument/2006/relationships/image" Target="../media/image120.png"/><Relationship Id="rId4" Type="http://schemas.openxmlformats.org/officeDocument/2006/relationships/image" Target="../media/image10.png"/><Relationship Id="rId9" Type="http://schemas.openxmlformats.org/officeDocument/2006/relationships/image" Target="../media/image106.png"/></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 Target="slide4.xml"/><Relationship Id="rId7"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92.jpg"/><Relationship Id="rId11" Type="http://schemas.openxmlformats.org/officeDocument/2006/relationships/image" Target="../media/image91.png"/><Relationship Id="rId5" Type="http://schemas.openxmlformats.org/officeDocument/2006/relationships/image" Target="../media/image93.jpg"/><Relationship Id="rId10" Type="http://schemas.openxmlformats.org/officeDocument/2006/relationships/image" Target="../media/image125.png"/><Relationship Id="rId4" Type="http://schemas.openxmlformats.org/officeDocument/2006/relationships/image" Target="../media/image10.png"/><Relationship Id="rId9" Type="http://schemas.openxmlformats.org/officeDocument/2006/relationships/image" Target="../media/image120.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 Target="slide4.xml"/><Relationship Id="rId7" Type="http://schemas.openxmlformats.org/officeDocument/2006/relationships/image" Target="../media/image99.png"/><Relationship Id="rId12"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92.jpg"/><Relationship Id="rId11" Type="http://schemas.openxmlformats.org/officeDocument/2006/relationships/image" Target="../media/image91.png"/><Relationship Id="rId5" Type="http://schemas.openxmlformats.org/officeDocument/2006/relationships/image" Target="../media/image93.jpg"/><Relationship Id="rId10" Type="http://schemas.openxmlformats.org/officeDocument/2006/relationships/hyperlink" Target="https://www.raisio.fi/fi/kulttuuri-ja-vapaa-aika/kulttuuri/kulttuurikohteet/krookilan-kotiseutukeskus" TargetMode="External"/><Relationship Id="rId4" Type="http://schemas.openxmlformats.org/officeDocument/2006/relationships/image" Target="../media/image10.png"/><Relationship Id="rId9" Type="http://schemas.openxmlformats.org/officeDocument/2006/relationships/image" Target="../media/image120.png"/></Relationships>
</file>

<file path=ppt/slides/_rels/slide3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2.jpg"/><Relationship Id="rId7"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93.jpg"/></Relationships>
</file>

<file path=ppt/slides/_rels/slide3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93.jpg"/></Relationships>
</file>

<file path=ppt/slides/_rels/slide4.xml.rels><?xml version="1.0" encoding="UTF-8" standalone="yes"?>
<Relationships xmlns="http://schemas.openxmlformats.org/package/2006/relationships"><Relationship Id="rId26" Type="http://schemas.openxmlformats.org/officeDocument/2006/relationships/image" Target="../media/image31.png"/><Relationship Id="rId21" Type="http://schemas.openxmlformats.org/officeDocument/2006/relationships/image" Target="../media/image28.svg"/><Relationship Id="rId42" Type="http://schemas.openxmlformats.org/officeDocument/2006/relationships/image" Target="../media/image42.svg"/><Relationship Id="rId47" Type="http://schemas.openxmlformats.org/officeDocument/2006/relationships/image" Target="../media/image45.png"/><Relationship Id="rId63" Type="http://schemas.openxmlformats.org/officeDocument/2006/relationships/image" Target="../media/image56.svg"/><Relationship Id="rId68" Type="http://schemas.openxmlformats.org/officeDocument/2006/relationships/image" Target="../media/image59.png"/><Relationship Id="rId84" Type="http://schemas.openxmlformats.org/officeDocument/2006/relationships/image" Target="../media/image70.svg"/><Relationship Id="rId89" Type="http://schemas.openxmlformats.org/officeDocument/2006/relationships/image" Target="../media/image73.png"/><Relationship Id="rId112" Type="http://schemas.openxmlformats.org/officeDocument/2006/relationships/image" Target="../media/image89.png"/><Relationship Id="rId16" Type="http://schemas.openxmlformats.org/officeDocument/2006/relationships/slide" Target="slide24.xml"/><Relationship Id="rId107" Type="http://schemas.openxmlformats.org/officeDocument/2006/relationships/image" Target="../media/image85.png"/><Relationship Id="rId11" Type="http://schemas.openxmlformats.org/officeDocument/2006/relationships/image" Target="../media/image21.png"/><Relationship Id="rId32" Type="http://schemas.openxmlformats.org/officeDocument/2006/relationships/image" Target="../media/image35.png"/><Relationship Id="rId37" Type="http://schemas.openxmlformats.org/officeDocument/2006/relationships/slide" Target="slide5.xml"/><Relationship Id="rId53" Type="http://schemas.openxmlformats.org/officeDocument/2006/relationships/image" Target="../media/image49.png"/><Relationship Id="rId58" Type="http://schemas.openxmlformats.org/officeDocument/2006/relationships/slide" Target="slide6.xml"/><Relationship Id="rId74" Type="http://schemas.openxmlformats.org/officeDocument/2006/relationships/image" Target="../media/image63.png"/><Relationship Id="rId79" Type="http://schemas.openxmlformats.org/officeDocument/2006/relationships/slide" Target="slide9.xml"/><Relationship Id="rId102" Type="http://schemas.openxmlformats.org/officeDocument/2006/relationships/image" Target="../media/image82.svg"/><Relationship Id="rId5" Type="http://schemas.openxmlformats.org/officeDocument/2006/relationships/image" Target="../media/image17.png"/><Relationship Id="rId90" Type="http://schemas.openxmlformats.org/officeDocument/2006/relationships/image" Target="../media/image74.svg"/><Relationship Id="rId95" Type="http://schemas.openxmlformats.org/officeDocument/2006/relationships/image" Target="../media/image78.svg"/><Relationship Id="rId22" Type="http://schemas.openxmlformats.org/officeDocument/2006/relationships/slide" Target="slide7.xml"/><Relationship Id="rId27" Type="http://schemas.openxmlformats.org/officeDocument/2006/relationships/image" Target="../media/image32.svg"/><Relationship Id="rId43" Type="http://schemas.openxmlformats.org/officeDocument/2006/relationships/slide" Target="slide33.xml"/><Relationship Id="rId48" Type="http://schemas.openxmlformats.org/officeDocument/2006/relationships/image" Target="../media/image46.svg"/><Relationship Id="rId64" Type="http://schemas.openxmlformats.org/officeDocument/2006/relationships/slide" Target="slide41.xml"/><Relationship Id="rId69" Type="http://schemas.openxmlformats.org/officeDocument/2006/relationships/image" Target="../media/image60.svg"/><Relationship Id="rId113" Type="http://schemas.openxmlformats.org/officeDocument/2006/relationships/image" Target="../media/image90.svg"/><Relationship Id="rId80" Type="http://schemas.openxmlformats.org/officeDocument/2006/relationships/image" Target="../media/image67.png"/><Relationship Id="rId85" Type="http://schemas.openxmlformats.org/officeDocument/2006/relationships/slide" Target="slide8.xml"/><Relationship Id="rId12" Type="http://schemas.openxmlformats.org/officeDocument/2006/relationships/image" Target="../media/image22.svg"/><Relationship Id="rId17" Type="http://schemas.openxmlformats.org/officeDocument/2006/relationships/image" Target="../media/image25.png"/><Relationship Id="rId33" Type="http://schemas.openxmlformats.org/officeDocument/2006/relationships/image" Target="../media/image36.svg"/><Relationship Id="rId38" Type="http://schemas.openxmlformats.org/officeDocument/2006/relationships/image" Target="../media/image39.png"/><Relationship Id="rId59" Type="http://schemas.openxmlformats.org/officeDocument/2006/relationships/image" Target="../media/image53.png"/><Relationship Id="rId103" Type="http://schemas.openxmlformats.org/officeDocument/2006/relationships/slide" Target="slide36.xml"/><Relationship Id="rId108" Type="http://schemas.openxmlformats.org/officeDocument/2006/relationships/image" Target="../media/image86.svg"/><Relationship Id="rId54" Type="http://schemas.openxmlformats.org/officeDocument/2006/relationships/image" Target="../media/image50.svg"/><Relationship Id="rId70" Type="http://schemas.openxmlformats.org/officeDocument/2006/relationships/slide" Target="slide10.xml"/><Relationship Id="rId75" Type="http://schemas.openxmlformats.org/officeDocument/2006/relationships/image" Target="../media/image64.svg"/><Relationship Id="rId91" Type="http://schemas.openxmlformats.org/officeDocument/2006/relationships/image" Target="../media/image75.png"/><Relationship Id="rId96"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8.svg"/><Relationship Id="rId15" Type="http://schemas.openxmlformats.org/officeDocument/2006/relationships/image" Target="../media/image24.svg"/><Relationship Id="rId23" Type="http://schemas.openxmlformats.org/officeDocument/2006/relationships/image" Target="../media/image29.png"/><Relationship Id="rId28" Type="http://schemas.openxmlformats.org/officeDocument/2006/relationships/slide" Target="slide30.xml"/><Relationship Id="rId36" Type="http://schemas.openxmlformats.org/officeDocument/2006/relationships/image" Target="../media/image38.svg"/><Relationship Id="rId49" Type="http://schemas.openxmlformats.org/officeDocument/2006/relationships/slide" Target="slide16.xml"/><Relationship Id="rId57" Type="http://schemas.openxmlformats.org/officeDocument/2006/relationships/image" Target="../media/image52.svg"/><Relationship Id="rId106" Type="http://schemas.openxmlformats.org/officeDocument/2006/relationships/slide" Target="slide27.xml"/><Relationship Id="rId10" Type="http://schemas.openxmlformats.org/officeDocument/2006/relationships/slide" Target="slide28.xml"/><Relationship Id="rId31" Type="http://schemas.openxmlformats.org/officeDocument/2006/relationships/slide" Target="slide26.xml"/><Relationship Id="rId44" Type="http://schemas.openxmlformats.org/officeDocument/2006/relationships/image" Target="../media/image43.png"/><Relationship Id="rId52" Type="http://schemas.openxmlformats.org/officeDocument/2006/relationships/slide" Target="slide38.xml"/><Relationship Id="rId60" Type="http://schemas.openxmlformats.org/officeDocument/2006/relationships/image" Target="../media/image54.svg"/><Relationship Id="rId65" Type="http://schemas.openxmlformats.org/officeDocument/2006/relationships/image" Target="../media/image57.png"/><Relationship Id="rId73" Type="http://schemas.openxmlformats.org/officeDocument/2006/relationships/slide" Target="slide13.xml"/><Relationship Id="rId78" Type="http://schemas.openxmlformats.org/officeDocument/2006/relationships/image" Target="../media/image66.svg"/><Relationship Id="rId81" Type="http://schemas.openxmlformats.org/officeDocument/2006/relationships/image" Target="../media/image68.svg"/><Relationship Id="rId86" Type="http://schemas.openxmlformats.org/officeDocument/2006/relationships/image" Target="../media/image71.png"/><Relationship Id="rId94" Type="http://schemas.openxmlformats.org/officeDocument/2006/relationships/image" Target="../media/image77.png"/><Relationship Id="rId99" Type="http://schemas.openxmlformats.org/officeDocument/2006/relationships/image" Target="../media/image80.svg"/><Relationship Id="rId101" Type="http://schemas.openxmlformats.org/officeDocument/2006/relationships/image" Target="../media/image81.png"/><Relationship Id="rId4" Type="http://schemas.openxmlformats.org/officeDocument/2006/relationships/slide" Target="slide15.xml"/><Relationship Id="rId9" Type="http://schemas.openxmlformats.org/officeDocument/2006/relationships/image" Target="../media/image20.svg"/><Relationship Id="rId13" Type="http://schemas.openxmlformats.org/officeDocument/2006/relationships/slide" Target="slide19.xml"/><Relationship Id="rId18" Type="http://schemas.openxmlformats.org/officeDocument/2006/relationships/image" Target="../media/image26.svg"/><Relationship Id="rId39" Type="http://schemas.openxmlformats.org/officeDocument/2006/relationships/image" Target="../media/image40.svg"/><Relationship Id="rId109" Type="http://schemas.openxmlformats.org/officeDocument/2006/relationships/slide" Target="slide37.xml"/><Relationship Id="rId34" Type="http://schemas.openxmlformats.org/officeDocument/2006/relationships/slide" Target="slide21.xml"/><Relationship Id="rId50" Type="http://schemas.openxmlformats.org/officeDocument/2006/relationships/image" Target="../media/image47.png"/><Relationship Id="rId55" Type="http://schemas.openxmlformats.org/officeDocument/2006/relationships/slide" Target="slide40.xml"/><Relationship Id="rId76" Type="http://schemas.openxmlformats.org/officeDocument/2006/relationships/slide" Target="slide12.xml"/><Relationship Id="rId97" Type="http://schemas.openxmlformats.org/officeDocument/2006/relationships/slide" Target="slide35.xml"/><Relationship Id="rId104" Type="http://schemas.openxmlformats.org/officeDocument/2006/relationships/image" Target="../media/image83.png"/><Relationship Id="rId7" Type="http://schemas.openxmlformats.org/officeDocument/2006/relationships/slide" Target="slide29.xml"/><Relationship Id="rId71" Type="http://schemas.openxmlformats.org/officeDocument/2006/relationships/image" Target="../media/image61.png"/><Relationship Id="rId92" Type="http://schemas.openxmlformats.org/officeDocument/2006/relationships/image" Target="../media/image76.svg"/><Relationship Id="rId2" Type="http://schemas.openxmlformats.org/officeDocument/2006/relationships/notesSlide" Target="../notesSlides/notesSlide4.xml"/><Relationship Id="rId29" Type="http://schemas.openxmlformats.org/officeDocument/2006/relationships/image" Target="../media/image33.png"/><Relationship Id="rId24" Type="http://schemas.openxmlformats.org/officeDocument/2006/relationships/image" Target="../media/image30.svg"/><Relationship Id="rId40" Type="http://schemas.openxmlformats.org/officeDocument/2006/relationships/slide" Target="slide32.xml"/><Relationship Id="rId45" Type="http://schemas.openxmlformats.org/officeDocument/2006/relationships/image" Target="../media/image44.svg"/><Relationship Id="rId66" Type="http://schemas.openxmlformats.org/officeDocument/2006/relationships/image" Target="../media/image58.svg"/><Relationship Id="rId87" Type="http://schemas.openxmlformats.org/officeDocument/2006/relationships/image" Target="../media/image72.svg"/><Relationship Id="rId110" Type="http://schemas.openxmlformats.org/officeDocument/2006/relationships/image" Target="../media/image87.png"/><Relationship Id="rId61" Type="http://schemas.openxmlformats.org/officeDocument/2006/relationships/slide" Target="slide11.xml"/><Relationship Id="rId82" Type="http://schemas.openxmlformats.org/officeDocument/2006/relationships/slide" Target="slide17.xml"/><Relationship Id="rId19" Type="http://schemas.openxmlformats.org/officeDocument/2006/relationships/slide" Target="slide22.xml"/><Relationship Id="rId14" Type="http://schemas.openxmlformats.org/officeDocument/2006/relationships/image" Target="../media/image23.png"/><Relationship Id="rId30" Type="http://schemas.openxmlformats.org/officeDocument/2006/relationships/image" Target="../media/image34.svg"/><Relationship Id="rId35" Type="http://schemas.openxmlformats.org/officeDocument/2006/relationships/image" Target="../media/image37.png"/><Relationship Id="rId56" Type="http://schemas.openxmlformats.org/officeDocument/2006/relationships/image" Target="../media/image51.png"/><Relationship Id="rId77" Type="http://schemas.openxmlformats.org/officeDocument/2006/relationships/image" Target="../media/image65.png"/><Relationship Id="rId100" Type="http://schemas.openxmlformats.org/officeDocument/2006/relationships/slide" Target="slide25.xml"/><Relationship Id="rId105" Type="http://schemas.openxmlformats.org/officeDocument/2006/relationships/image" Target="../media/image84.svg"/><Relationship Id="rId8" Type="http://schemas.openxmlformats.org/officeDocument/2006/relationships/image" Target="../media/image19.png"/><Relationship Id="rId51" Type="http://schemas.openxmlformats.org/officeDocument/2006/relationships/image" Target="../media/image48.svg"/><Relationship Id="rId72" Type="http://schemas.openxmlformats.org/officeDocument/2006/relationships/image" Target="../media/image62.svg"/><Relationship Id="rId93" Type="http://schemas.openxmlformats.org/officeDocument/2006/relationships/slide" Target="slide31.xml"/><Relationship Id="rId98" Type="http://schemas.openxmlformats.org/officeDocument/2006/relationships/image" Target="../media/image79.png"/><Relationship Id="rId3" Type="http://schemas.openxmlformats.org/officeDocument/2006/relationships/image" Target="../media/image10.png"/><Relationship Id="rId25" Type="http://schemas.openxmlformats.org/officeDocument/2006/relationships/slide" Target="slide23.xml"/><Relationship Id="rId46" Type="http://schemas.openxmlformats.org/officeDocument/2006/relationships/slide" Target="slide20.xml"/><Relationship Id="rId67" Type="http://schemas.openxmlformats.org/officeDocument/2006/relationships/slide" Target="slide14.xml"/><Relationship Id="rId20" Type="http://schemas.openxmlformats.org/officeDocument/2006/relationships/image" Target="../media/image27.png"/><Relationship Id="rId41" Type="http://schemas.openxmlformats.org/officeDocument/2006/relationships/image" Target="../media/image41.png"/><Relationship Id="rId62" Type="http://schemas.openxmlformats.org/officeDocument/2006/relationships/image" Target="../media/image55.png"/><Relationship Id="rId83" Type="http://schemas.openxmlformats.org/officeDocument/2006/relationships/image" Target="../media/image69.png"/><Relationship Id="rId88" Type="http://schemas.openxmlformats.org/officeDocument/2006/relationships/slide" Target="slide34.xml"/><Relationship Id="rId111" Type="http://schemas.openxmlformats.org/officeDocument/2006/relationships/image" Target="../media/image88.svg"/></Relationships>
</file>

<file path=ppt/slides/_rels/slide40.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92.jp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7.png"/><Relationship Id="rId7" Type="http://schemas.openxmlformats.org/officeDocument/2006/relationships/slide" Target="slide4.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129.png"/><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9.png"/><Relationship Id="rId4" Type="http://schemas.openxmlformats.org/officeDocument/2006/relationships/image" Target="../media/image92.jpg"/></Relationships>
</file>

<file path=ppt/slides/_rels/slide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92.jp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99.png"/><Relationship Id="rId4" Type="http://schemas.openxmlformats.org/officeDocument/2006/relationships/image" Target="../media/image92.jpg"/></Relationships>
</file>

<file path=ppt/slides/_rels/slide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75F65426-2678-40D2-A8F8-B77A5589D9B2}"/>
              </a:ext>
            </a:extLst>
          </p:cNvPr>
          <p:cNvSpPr/>
          <p:nvPr/>
        </p:nvSpPr>
        <p:spPr>
          <a:xfrm>
            <a:off x="0" y="1688419"/>
            <a:ext cx="12192000" cy="34811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2EB80431-0509-4131-8ED0-84726B4CC830}"/>
              </a:ext>
            </a:extLst>
          </p:cNvPr>
          <p:cNvSpPr/>
          <p:nvPr/>
        </p:nvSpPr>
        <p:spPr>
          <a:xfrm>
            <a:off x="207818" y="177989"/>
            <a:ext cx="11776364" cy="6502023"/>
          </a:xfrm>
          <a:prstGeom prst="rect">
            <a:avLst/>
          </a:prstGeom>
          <a:noFill/>
          <a:ln w="38100">
            <a:solidFill>
              <a:srgbClr val="009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4" name="Ryhmä 3" descr="Raseko-logo.">
            <a:extLst>
              <a:ext uri="{FF2B5EF4-FFF2-40B4-BE49-F238E27FC236}">
                <a16:creationId xmlns:a16="http://schemas.microsoft.com/office/drawing/2014/main" id="{C3B07D74-73E8-4DF4-951B-4949D3D95E81}"/>
              </a:ext>
            </a:extLst>
          </p:cNvPr>
          <p:cNvGrpSpPr/>
          <p:nvPr/>
        </p:nvGrpSpPr>
        <p:grpSpPr>
          <a:xfrm>
            <a:off x="1935163" y="2270126"/>
            <a:ext cx="8321675" cy="1341438"/>
            <a:chOff x="1935163" y="2270126"/>
            <a:chExt cx="8321675" cy="1341438"/>
          </a:xfrm>
          <a:solidFill>
            <a:srgbClr val="E82070"/>
          </a:solidFill>
        </p:grpSpPr>
        <p:sp>
          <p:nvSpPr>
            <p:cNvPr id="5" name="Freeform 5">
              <a:extLst>
                <a:ext uri="{FF2B5EF4-FFF2-40B4-BE49-F238E27FC236}">
                  <a16:creationId xmlns:a16="http://schemas.microsoft.com/office/drawing/2014/main" id="{CD7B1936-0408-4B6B-9446-D7C8A0EBFDBC}"/>
                </a:ext>
              </a:extLst>
            </p:cNvPr>
            <p:cNvSpPr>
              <a:spLocks noEditPoints="1"/>
            </p:cNvSpPr>
            <p:nvPr/>
          </p:nvSpPr>
          <p:spPr bwMode="auto">
            <a:xfrm>
              <a:off x="1935163" y="2270126"/>
              <a:ext cx="8321675" cy="1341438"/>
            </a:xfrm>
            <a:custGeom>
              <a:avLst/>
              <a:gdLst>
                <a:gd name="T0" fmla="*/ 959 w 1070"/>
                <a:gd name="T1" fmla="*/ 118 h 170"/>
                <a:gd name="T2" fmla="*/ 959 w 1070"/>
                <a:gd name="T3" fmla="*/ 51 h 170"/>
                <a:gd name="T4" fmla="*/ 1012 w 1070"/>
                <a:gd name="T5" fmla="*/ 51 h 170"/>
                <a:gd name="T6" fmla="*/ 1012 w 1070"/>
                <a:gd name="T7" fmla="*/ 118 h 170"/>
                <a:gd name="T8" fmla="*/ 986 w 1070"/>
                <a:gd name="T9" fmla="*/ 170 h 170"/>
                <a:gd name="T10" fmla="*/ 1070 w 1070"/>
                <a:gd name="T11" fmla="*/ 85 h 170"/>
                <a:gd name="T12" fmla="*/ 986 w 1070"/>
                <a:gd name="T13" fmla="*/ 0 h 170"/>
                <a:gd name="T14" fmla="*/ 902 w 1070"/>
                <a:gd name="T15" fmla="*/ 85 h 170"/>
                <a:gd name="T16" fmla="*/ 986 w 1070"/>
                <a:gd name="T17" fmla="*/ 170 h 170"/>
                <a:gd name="T18" fmla="*/ 778 w 1070"/>
                <a:gd name="T19" fmla="*/ 167 h 170"/>
                <a:gd name="T20" fmla="*/ 794 w 1070"/>
                <a:gd name="T21" fmla="*/ 101 h 170"/>
                <a:gd name="T22" fmla="*/ 886 w 1070"/>
                <a:gd name="T23" fmla="*/ 167 h 170"/>
                <a:gd name="T24" fmla="*/ 882 w 1070"/>
                <a:gd name="T25" fmla="*/ 3 h 170"/>
                <a:gd name="T26" fmla="*/ 778 w 1070"/>
                <a:gd name="T27" fmla="*/ 61 h 170"/>
                <a:gd name="T28" fmla="*/ 730 w 1070"/>
                <a:gd name="T29" fmla="*/ 3 h 170"/>
                <a:gd name="T30" fmla="*/ 427 w 1070"/>
                <a:gd name="T31" fmla="*/ 170 h 170"/>
                <a:gd name="T32" fmla="*/ 497 w 1070"/>
                <a:gd name="T33" fmla="*/ 120 h 170"/>
                <a:gd name="T34" fmla="*/ 479 w 1070"/>
                <a:gd name="T35" fmla="*/ 79 h 170"/>
                <a:gd name="T36" fmla="*/ 429 w 1070"/>
                <a:gd name="T37" fmla="*/ 61 h 170"/>
                <a:gd name="T38" fmla="*/ 417 w 1070"/>
                <a:gd name="T39" fmla="*/ 49 h 170"/>
                <a:gd name="T40" fmla="*/ 445 w 1070"/>
                <a:gd name="T41" fmla="*/ 38 h 170"/>
                <a:gd name="T42" fmla="*/ 488 w 1070"/>
                <a:gd name="T43" fmla="*/ 7 h 170"/>
                <a:gd name="T44" fmla="*/ 437 w 1070"/>
                <a:gd name="T45" fmla="*/ 0 h 170"/>
                <a:gd name="T46" fmla="*/ 368 w 1070"/>
                <a:gd name="T47" fmla="*/ 50 h 170"/>
                <a:gd name="T48" fmla="*/ 386 w 1070"/>
                <a:gd name="T49" fmla="*/ 88 h 170"/>
                <a:gd name="T50" fmla="*/ 419 w 1070"/>
                <a:gd name="T51" fmla="*/ 101 h 170"/>
                <a:gd name="T52" fmla="*/ 445 w 1070"/>
                <a:gd name="T53" fmla="*/ 112 h 170"/>
                <a:gd name="T54" fmla="*/ 442 w 1070"/>
                <a:gd name="T55" fmla="*/ 129 h 170"/>
                <a:gd name="T56" fmla="*/ 397 w 1070"/>
                <a:gd name="T57" fmla="*/ 129 h 170"/>
                <a:gd name="T58" fmla="*/ 371 w 1070"/>
                <a:gd name="T59" fmla="*/ 159 h 170"/>
                <a:gd name="T60" fmla="*/ 427 w 1070"/>
                <a:gd name="T61" fmla="*/ 170 h 170"/>
                <a:gd name="T62" fmla="*/ 256 w 1070"/>
                <a:gd name="T63" fmla="*/ 49 h 170"/>
                <a:gd name="T64" fmla="*/ 238 w 1070"/>
                <a:gd name="T65" fmla="*/ 98 h 170"/>
                <a:gd name="T66" fmla="*/ 218 w 1070"/>
                <a:gd name="T67" fmla="*/ 167 h 170"/>
                <a:gd name="T68" fmla="*/ 281 w 1070"/>
                <a:gd name="T69" fmla="*/ 132 h 170"/>
                <a:gd name="T70" fmla="*/ 345 w 1070"/>
                <a:gd name="T71" fmla="*/ 167 h 170"/>
                <a:gd name="T72" fmla="*/ 231 w 1070"/>
                <a:gd name="T73" fmla="*/ 3 h 170"/>
                <a:gd name="T74" fmla="*/ 48 w 1070"/>
                <a:gd name="T75" fmla="*/ 82 h 170"/>
                <a:gd name="T76" fmla="*/ 75 w 1070"/>
                <a:gd name="T77" fmla="*/ 39 h 170"/>
                <a:gd name="T78" fmla="*/ 90 w 1070"/>
                <a:gd name="T79" fmla="*/ 77 h 170"/>
                <a:gd name="T80" fmla="*/ 48 w 1070"/>
                <a:gd name="T81" fmla="*/ 82 h 170"/>
                <a:gd name="T82" fmla="*/ 48 w 1070"/>
                <a:gd name="T83" fmla="*/ 167 h 170"/>
                <a:gd name="T84" fmla="*/ 62 w 1070"/>
                <a:gd name="T85" fmla="*/ 119 h 170"/>
                <a:gd name="T86" fmla="*/ 75 w 1070"/>
                <a:gd name="T87" fmla="*/ 128 h 170"/>
                <a:gd name="T88" fmla="*/ 143 w 1070"/>
                <a:gd name="T89" fmla="*/ 167 h 170"/>
                <a:gd name="T90" fmla="*/ 119 w 1070"/>
                <a:gd name="T91" fmla="*/ 115 h 170"/>
                <a:gd name="T92" fmla="*/ 137 w 1070"/>
                <a:gd name="T93" fmla="*/ 90 h 170"/>
                <a:gd name="T94" fmla="*/ 130 w 1070"/>
                <a:gd name="T95" fmla="*/ 18 h 170"/>
                <a:gd name="T96" fmla="*/ 0 w 1070"/>
                <a:gd name="T97" fmla="*/ 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70" h="170">
                  <a:moveTo>
                    <a:pt x="986" y="129"/>
                  </a:moveTo>
                  <a:cubicBezTo>
                    <a:pt x="973" y="129"/>
                    <a:pt x="964" y="125"/>
                    <a:pt x="959" y="118"/>
                  </a:cubicBezTo>
                  <a:cubicBezTo>
                    <a:pt x="953" y="112"/>
                    <a:pt x="951" y="101"/>
                    <a:pt x="951" y="85"/>
                  </a:cubicBezTo>
                  <a:cubicBezTo>
                    <a:pt x="951" y="69"/>
                    <a:pt x="953" y="58"/>
                    <a:pt x="959" y="51"/>
                  </a:cubicBezTo>
                  <a:cubicBezTo>
                    <a:pt x="964" y="44"/>
                    <a:pt x="973" y="41"/>
                    <a:pt x="986" y="41"/>
                  </a:cubicBezTo>
                  <a:cubicBezTo>
                    <a:pt x="998" y="41"/>
                    <a:pt x="1007" y="44"/>
                    <a:pt x="1012" y="51"/>
                  </a:cubicBezTo>
                  <a:cubicBezTo>
                    <a:pt x="1018" y="58"/>
                    <a:pt x="1021" y="69"/>
                    <a:pt x="1021" y="85"/>
                  </a:cubicBezTo>
                  <a:cubicBezTo>
                    <a:pt x="1021" y="101"/>
                    <a:pt x="1018" y="112"/>
                    <a:pt x="1012" y="118"/>
                  </a:cubicBezTo>
                  <a:cubicBezTo>
                    <a:pt x="1007" y="125"/>
                    <a:pt x="998" y="129"/>
                    <a:pt x="986" y="129"/>
                  </a:cubicBezTo>
                  <a:moveTo>
                    <a:pt x="986" y="170"/>
                  </a:moveTo>
                  <a:cubicBezTo>
                    <a:pt x="1013" y="170"/>
                    <a:pt x="1034" y="163"/>
                    <a:pt x="1048" y="149"/>
                  </a:cubicBezTo>
                  <a:cubicBezTo>
                    <a:pt x="1063" y="136"/>
                    <a:pt x="1070" y="114"/>
                    <a:pt x="1070" y="85"/>
                  </a:cubicBezTo>
                  <a:cubicBezTo>
                    <a:pt x="1070" y="56"/>
                    <a:pt x="1063" y="34"/>
                    <a:pt x="1049" y="20"/>
                  </a:cubicBezTo>
                  <a:cubicBezTo>
                    <a:pt x="1035" y="7"/>
                    <a:pt x="1014" y="0"/>
                    <a:pt x="986" y="0"/>
                  </a:cubicBezTo>
                  <a:cubicBezTo>
                    <a:pt x="958" y="0"/>
                    <a:pt x="937" y="7"/>
                    <a:pt x="923" y="20"/>
                  </a:cubicBezTo>
                  <a:cubicBezTo>
                    <a:pt x="909" y="34"/>
                    <a:pt x="902" y="55"/>
                    <a:pt x="902" y="85"/>
                  </a:cubicBezTo>
                  <a:cubicBezTo>
                    <a:pt x="902" y="115"/>
                    <a:pt x="909" y="136"/>
                    <a:pt x="923" y="149"/>
                  </a:cubicBezTo>
                  <a:cubicBezTo>
                    <a:pt x="937" y="163"/>
                    <a:pt x="958" y="170"/>
                    <a:pt x="986" y="170"/>
                  </a:cubicBezTo>
                  <a:moveTo>
                    <a:pt x="730" y="167"/>
                  </a:moveTo>
                  <a:cubicBezTo>
                    <a:pt x="778" y="167"/>
                    <a:pt x="778" y="167"/>
                    <a:pt x="778" y="167"/>
                  </a:cubicBezTo>
                  <a:cubicBezTo>
                    <a:pt x="778" y="120"/>
                    <a:pt x="778" y="120"/>
                    <a:pt x="778" y="120"/>
                  </a:cubicBezTo>
                  <a:cubicBezTo>
                    <a:pt x="794" y="101"/>
                    <a:pt x="794" y="101"/>
                    <a:pt x="794" y="101"/>
                  </a:cubicBezTo>
                  <a:cubicBezTo>
                    <a:pt x="835" y="167"/>
                    <a:pt x="835" y="167"/>
                    <a:pt x="835" y="167"/>
                  </a:cubicBezTo>
                  <a:cubicBezTo>
                    <a:pt x="886" y="167"/>
                    <a:pt x="886" y="167"/>
                    <a:pt x="886" y="167"/>
                  </a:cubicBezTo>
                  <a:cubicBezTo>
                    <a:pt x="824" y="70"/>
                    <a:pt x="824" y="70"/>
                    <a:pt x="824" y="70"/>
                  </a:cubicBezTo>
                  <a:cubicBezTo>
                    <a:pt x="882" y="3"/>
                    <a:pt x="882" y="3"/>
                    <a:pt x="882" y="3"/>
                  </a:cubicBezTo>
                  <a:cubicBezTo>
                    <a:pt x="827" y="3"/>
                    <a:pt x="827" y="3"/>
                    <a:pt x="827" y="3"/>
                  </a:cubicBezTo>
                  <a:cubicBezTo>
                    <a:pt x="778" y="61"/>
                    <a:pt x="778" y="61"/>
                    <a:pt x="778" y="61"/>
                  </a:cubicBezTo>
                  <a:cubicBezTo>
                    <a:pt x="778" y="3"/>
                    <a:pt x="778" y="3"/>
                    <a:pt x="778" y="3"/>
                  </a:cubicBezTo>
                  <a:cubicBezTo>
                    <a:pt x="730" y="3"/>
                    <a:pt x="730" y="3"/>
                    <a:pt x="730" y="3"/>
                  </a:cubicBezTo>
                  <a:lnTo>
                    <a:pt x="730" y="167"/>
                  </a:lnTo>
                  <a:close/>
                  <a:moveTo>
                    <a:pt x="427" y="170"/>
                  </a:moveTo>
                  <a:cubicBezTo>
                    <a:pt x="450" y="170"/>
                    <a:pt x="468" y="165"/>
                    <a:pt x="480" y="156"/>
                  </a:cubicBezTo>
                  <a:cubicBezTo>
                    <a:pt x="492" y="147"/>
                    <a:pt x="497" y="135"/>
                    <a:pt x="497" y="120"/>
                  </a:cubicBezTo>
                  <a:cubicBezTo>
                    <a:pt x="497" y="111"/>
                    <a:pt x="496" y="103"/>
                    <a:pt x="493" y="96"/>
                  </a:cubicBezTo>
                  <a:cubicBezTo>
                    <a:pt x="491" y="90"/>
                    <a:pt x="486" y="84"/>
                    <a:pt x="479" y="79"/>
                  </a:cubicBezTo>
                  <a:cubicBezTo>
                    <a:pt x="472" y="74"/>
                    <a:pt x="461" y="70"/>
                    <a:pt x="448" y="66"/>
                  </a:cubicBezTo>
                  <a:cubicBezTo>
                    <a:pt x="439" y="64"/>
                    <a:pt x="433" y="62"/>
                    <a:pt x="429" y="61"/>
                  </a:cubicBezTo>
                  <a:cubicBezTo>
                    <a:pt x="425" y="59"/>
                    <a:pt x="422" y="58"/>
                    <a:pt x="420" y="56"/>
                  </a:cubicBezTo>
                  <a:cubicBezTo>
                    <a:pt x="418" y="55"/>
                    <a:pt x="417" y="52"/>
                    <a:pt x="417" y="49"/>
                  </a:cubicBezTo>
                  <a:cubicBezTo>
                    <a:pt x="417" y="45"/>
                    <a:pt x="420" y="42"/>
                    <a:pt x="424" y="40"/>
                  </a:cubicBezTo>
                  <a:cubicBezTo>
                    <a:pt x="429" y="39"/>
                    <a:pt x="436" y="38"/>
                    <a:pt x="445" y="38"/>
                  </a:cubicBezTo>
                  <a:cubicBezTo>
                    <a:pt x="459" y="38"/>
                    <a:pt x="473" y="41"/>
                    <a:pt x="488" y="47"/>
                  </a:cubicBezTo>
                  <a:cubicBezTo>
                    <a:pt x="488" y="7"/>
                    <a:pt x="488" y="7"/>
                    <a:pt x="488" y="7"/>
                  </a:cubicBezTo>
                  <a:cubicBezTo>
                    <a:pt x="482" y="5"/>
                    <a:pt x="474" y="4"/>
                    <a:pt x="464" y="2"/>
                  </a:cubicBezTo>
                  <a:cubicBezTo>
                    <a:pt x="455" y="1"/>
                    <a:pt x="446" y="0"/>
                    <a:pt x="437" y="0"/>
                  </a:cubicBezTo>
                  <a:cubicBezTo>
                    <a:pt x="414" y="0"/>
                    <a:pt x="397" y="4"/>
                    <a:pt x="386" y="13"/>
                  </a:cubicBezTo>
                  <a:cubicBezTo>
                    <a:pt x="374" y="21"/>
                    <a:pt x="368" y="33"/>
                    <a:pt x="368" y="50"/>
                  </a:cubicBezTo>
                  <a:cubicBezTo>
                    <a:pt x="368" y="59"/>
                    <a:pt x="370" y="66"/>
                    <a:pt x="373" y="72"/>
                  </a:cubicBezTo>
                  <a:cubicBezTo>
                    <a:pt x="375" y="78"/>
                    <a:pt x="380" y="83"/>
                    <a:pt x="386" y="88"/>
                  </a:cubicBezTo>
                  <a:cubicBezTo>
                    <a:pt x="393" y="92"/>
                    <a:pt x="402" y="96"/>
                    <a:pt x="413" y="99"/>
                  </a:cubicBezTo>
                  <a:cubicBezTo>
                    <a:pt x="414" y="100"/>
                    <a:pt x="416" y="101"/>
                    <a:pt x="419" y="101"/>
                  </a:cubicBezTo>
                  <a:cubicBezTo>
                    <a:pt x="427" y="104"/>
                    <a:pt x="433" y="106"/>
                    <a:pt x="437" y="107"/>
                  </a:cubicBezTo>
                  <a:cubicBezTo>
                    <a:pt x="441" y="109"/>
                    <a:pt x="443" y="110"/>
                    <a:pt x="445" y="112"/>
                  </a:cubicBezTo>
                  <a:cubicBezTo>
                    <a:pt x="447" y="114"/>
                    <a:pt x="448" y="117"/>
                    <a:pt x="448" y="120"/>
                  </a:cubicBezTo>
                  <a:cubicBezTo>
                    <a:pt x="448" y="125"/>
                    <a:pt x="446" y="128"/>
                    <a:pt x="442" y="129"/>
                  </a:cubicBezTo>
                  <a:cubicBezTo>
                    <a:pt x="438" y="131"/>
                    <a:pt x="432" y="132"/>
                    <a:pt x="423" y="132"/>
                  </a:cubicBezTo>
                  <a:cubicBezTo>
                    <a:pt x="415" y="132"/>
                    <a:pt x="406" y="131"/>
                    <a:pt x="397" y="129"/>
                  </a:cubicBezTo>
                  <a:cubicBezTo>
                    <a:pt x="387" y="126"/>
                    <a:pt x="379" y="123"/>
                    <a:pt x="371" y="120"/>
                  </a:cubicBezTo>
                  <a:cubicBezTo>
                    <a:pt x="371" y="159"/>
                    <a:pt x="371" y="159"/>
                    <a:pt x="371" y="159"/>
                  </a:cubicBezTo>
                  <a:cubicBezTo>
                    <a:pt x="378" y="163"/>
                    <a:pt x="386" y="165"/>
                    <a:pt x="396" y="167"/>
                  </a:cubicBezTo>
                  <a:cubicBezTo>
                    <a:pt x="406" y="169"/>
                    <a:pt x="416" y="170"/>
                    <a:pt x="427" y="170"/>
                  </a:cubicBezTo>
                  <a:moveTo>
                    <a:pt x="238" y="98"/>
                  </a:moveTo>
                  <a:cubicBezTo>
                    <a:pt x="256" y="49"/>
                    <a:pt x="256" y="49"/>
                    <a:pt x="256" y="49"/>
                  </a:cubicBezTo>
                  <a:cubicBezTo>
                    <a:pt x="275" y="98"/>
                    <a:pt x="275" y="98"/>
                    <a:pt x="275" y="98"/>
                  </a:cubicBezTo>
                  <a:lnTo>
                    <a:pt x="238" y="98"/>
                  </a:lnTo>
                  <a:close/>
                  <a:moveTo>
                    <a:pt x="168" y="167"/>
                  </a:moveTo>
                  <a:cubicBezTo>
                    <a:pt x="218" y="167"/>
                    <a:pt x="218" y="167"/>
                    <a:pt x="218" y="167"/>
                  </a:cubicBezTo>
                  <a:cubicBezTo>
                    <a:pt x="232" y="132"/>
                    <a:pt x="232" y="132"/>
                    <a:pt x="232" y="132"/>
                  </a:cubicBezTo>
                  <a:cubicBezTo>
                    <a:pt x="281" y="132"/>
                    <a:pt x="281" y="132"/>
                    <a:pt x="281" y="132"/>
                  </a:cubicBezTo>
                  <a:cubicBezTo>
                    <a:pt x="295" y="167"/>
                    <a:pt x="295" y="167"/>
                    <a:pt x="295" y="167"/>
                  </a:cubicBezTo>
                  <a:cubicBezTo>
                    <a:pt x="345" y="167"/>
                    <a:pt x="345" y="167"/>
                    <a:pt x="345" y="167"/>
                  </a:cubicBezTo>
                  <a:cubicBezTo>
                    <a:pt x="282" y="3"/>
                    <a:pt x="282" y="3"/>
                    <a:pt x="282" y="3"/>
                  </a:cubicBezTo>
                  <a:cubicBezTo>
                    <a:pt x="231" y="3"/>
                    <a:pt x="231" y="3"/>
                    <a:pt x="231" y="3"/>
                  </a:cubicBezTo>
                  <a:lnTo>
                    <a:pt x="168" y="167"/>
                  </a:lnTo>
                  <a:close/>
                  <a:moveTo>
                    <a:pt x="48" y="82"/>
                  </a:moveTo>
                  <a:cubicBezTo>
                    <a:pt x="48" y="39"/>
                    <a:pt x="48" y="39"/>
                    <a:pt x="48" y="39"/>
                  </a:cubicBezTo>
                  <a:cubicBezTo>
                    <a:pt x="75" y="39"/>
                    <a:pt x="75" y="39"/>
                    <a:pt x="75" y="39"/>
                  </a:cubicBezTo>
                  <a:cubicBezTo>
                    <a:pt x="89" y="39"/>
                    <a:pt x="96" y="47"/>
                    <a:pt x="96" y="61"/>
                  </a:cubicBezTo>
                  <a:cubicBezTo>
                    <a:pt x="96" y="68"/>
                    <a:pt x="94" y="73"/>
                    <a:pt x="90" y="77"/>
                  </a:cubicBezTo>
                  <a:cubicBezTo>
                    <a:pt x="86" y="80"/>
                    <a:pt x="81" y="82"/>
                    <a:pt x="74" y="82"/>
                  </a:cubicBezTo>
                  <a:lnTo>
                    <a:pt x="48" y="82"/>
                  </a:lnTo>
                  <a:close/>
                  <a:moveTo>
                    <a:pt x="0" y="167"/>
                  </a:moveTo>
                  <a:cubicBezTo>
                    <a:pt x="48" y="167"/>
                    <a:pt x="48" y="167"/>
                    <a:pt x="48" y="167"/>
                  </a:cubicBezTo>
                  <a:cubicBezTo>
                    <a:pt x="48" y="119"/>
                    <a:pt x="48" y="119"/>
                    <a:pt x="48" y="119"/>
                  </a:cubicBezTo>
                  <a:cubicBezTo>
                    <a:pt x="62" y="119"/>
                    <a:pt x="62" y="119"/>
                    <a:pt x="62" y="119"/>
                  </a:cubicBezTo>
                  <a:cubicBezTo>
                    <a:pt x="66" y="119"/>
                    <a:pt x="68" y="120"/>
                    <a:pt x="70" y="121"/>
                  </a:cubicBezTo>
                  <a:cubicBezTo>
                    <a:pt x="72" y="122"/>
                    <a:pt x="74" y="124"/>
                    <a:pt x="75" y="128"/>
                  </a:cubicBezTo>
                  <a:cubicBezTo>
                    <a:pt x="93" y="167"/>
                    <a:pt x="93" y="167"/>
                    <a:pt x="93" y="167"/>
                  </a:cubicBezTo>
                  <a:cubicBezTo>
                    <a:pt x="143" y="167"/>
                    <a:pt x="143" y="167"/>
                    <a:pt x="143" y="167"/>
                  </a:cubicBezTo>
                  <a:cubicBezTo>
                    <a:pt x="124" y="124"/>
                    <a:pt x="124" y="124"/>
                    <a:pt x="124" y="124"/>
                  </a:cubicBezTo>
                  <a:cubicBezTo>
                    <a:pt x="122" y="120"/>
                    <a:pt x="121" y="117"/>
                    <a:pt x="119" y="115"/>
                  </a:cubicBezTo>
                  <a:cubicBezTo>
                    <a:pt x="118" y="113"/>
                    <a:pt x="116" y="111"/>
                    <a:pt x="114" y="110"/>
                  </a:cubicBezTo>
                  <a:cubicBezTo>
                    <a:pt x="124" y="105"/>
                    <a:pt x="131" y="99"/>
                    <a:pt x="137" y="90"/>
                  </a:cubicBezTo>
                  <a:cubicBezTo>
                    <a:pt x="142" y="82"/>
                    <a:pt x="145" y="72"/>
                    <a:pt x="145" y="61"/>
                  </a:cubicBezTo>
                  <a:cubicBezTo>
                    <a:pt x="145" y="43"/>
                    <a:pt x="140" y="29"/>
                    <a:pt x="130" y="18"/>
                  </a:cubicBezTo>
                  <a:cubicBezTo>
                    <a:pt x="120" y="8"/>
                    <a:pt x="105" y="3"/>
                    <a:pt x="86" y="3"/>
                  </a:cubicBezTo>
                  <a:cubicBezTo>
                    <a:pt x="0" y="3"/>
                    <a:pt x="0" y="3"/>
                    <a:pt x="0" y="3"/>
                  </a:cubicBezTo>
                  <a:lnTo>
                    <a:pt x="0" y="167"/>
                  </a:ln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sp>
          <p:nvSpPr>
            <p:cNvPr id="6" name="Rectangle 6">
              <a:extLst>
                <a:ext uri="{FF2B5EF4-FFF2-40B4-BE49-F238E27FC236}">
                  <a16:creationId xmlns:a16="http://schemas.microsoft.com/office/drawing/2014/main" id="{E5FFA53C-240F-4CAF-AE0D-ECAFA2357D76}"/>
                </a:ext>
              </a:extLst>
            </p:cNvPr>
            <p:cNvSpPr>
              <a:spLocks noChangeArrowheads="1"/>
            </p:cNvSpPr>
            <p:nvPr/>
          </p:nvSpPr>
          <p:spPr bwMode="auto">
            <a:xfrm>
              <a:off x="6088063" y="3311526"/>
              <a:ext cx="1174750" cy="276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Rectangle 7">
              <a:extLst>
                <a:ext uri="{FF2B5EF4-FFF2-40B4-BE49-F238E27FC236}">
                  <a16:creationId xmlns:a16="http://schemas.microsoft.com/office/drawing/2014/main" id="{291568D8-C79A-46F4-A8E0-A9135197C09A}"/>
                </a:ext>
              </a:extLst>
            </p:cNvPr>
            <p:cNvSpPr>
              <a:spLocks noChangeArrowheads="1"/>
            </p:cNvSpPr>
            <p:nvPr/>
          </p:nvSpPr>
          <p:spPr bwMode="auto">
            <a:xfrm>
              <a:off x="6088063" y="2798763"/>
              <a:ext cx="1174750" cy="284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 name="Rectangle 8">
              <a:extLst>
                <a:ext uri="{FF2B5EF4-FFF2-40B4-BE49-F238E27FC236}">
                  <a16:creationId xmlns:a16="http://schemas.microsoft.com/office/drawing/2014/main" id="{7A72EB3D-F49A-4592-9AD4-D59F99875AB4}"/>
                </a:ext>
              </a:extLst>
            </p:cNvPr>
            <p:cNvSpPr>
              <a:spLocks noChangeArrowheads="1"/>
            </p:cNvSpPr>
            <p:nvPr/>
          </p:nvSpPr>
          <p:spPr bwMode="auto">
            <a:xfrm>
              <a:off x="6088063" y="2293938"/>
              <a:ext cx="1174750" cy="276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3" name="Otsikko 1">
            <a:extLst>
              <a:ext uri="{FF2B5EF4-FFF2-40B4-BE49-F238E27FC236}">
                <a16:creationId xmlns:a16="http://schemas.microsoft.com/office/drawing/2014/main" id="{C8B06902-39E7-4D6A-A3B0-5DA4CF4178A6}"/>
              </a:ext>
            </a:extLst>
          </p:cNvPr>
          <p:cNvSpPr txBox="1">
            <a:spLocks/>
          </p:cNvSpPr>
          <p:nvPr/>
        </p:nvSpPr>
        <p:spPr>
          <a:xfrm>
            <a:off x="755076" y="3978268"/>
            <a:ext cx="10515600" cy="62415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Kanit" panose="00000500000000000000" pitchFamily="2" charset="-34"/>
                <a:ea typeface="+mj-ea"/>
                <a:cs typeface="Kanit" panose="00000500000000000000" pitchFamily="2" charset="-34"/>
              </a:defRPr>
            </a:lvl1pPr>
          </a:lstStyle>
          <a:p>
            <a:pPr algn="ctr"/>
            <a:r>
              <a:rPr lang="fi-FI" sz="4800" b="0" dirty="0">
                <a:solidFill>
                  <a:srgbClr val="0096B3"/>
                </a:solidFill>
                <a:latin typeface="Caveat Brush" pitchFamily="2" charset="0"/>
              </a:rPr>
              <a:t>Kestävä kehitys </a:t>
            </a:r>
            <a:r>
              <a:rPr lang="fi-FI" sz="4800" b="0" dirty="0" err="1">
                <a:solidFill>
                  <a:srgbClr val="0096B3"/>
                </a:solidFill>
                <a:latin typeface="Caveat Brush" pitchFamily="2" charset="0"/>
              </a:rPr>
              <a:t>Rasekossa</a:t>
            </a:r>
            <a:endParaRPr lang="fi-FI" sz="4800" b="0" dirty="0">
              <a:solidFill>
                <a:srgbClr val="0096B3"/>
              </a:solidFill>
              <a:latin typeface="Caveat Brush" pitchFamily="2" charset="0"/>
            </a:endParaRPr>
          </a:p>
        </p:txBody>
      </p:sp>
      <p:pic>
        <p:nvPicPr>
          <p:cNvPr id="16" name="Kuva 15" descr="Kuva, joka sisältää kohteen teksti&#10;&#10;Kuvaus luotu automaattisesti">
            <a:extLst>
              <a:ext uri="{FF2B5EF4-FFF2-40B4-BE49-F238E27FC236}">
                <a16:creationId xmlns:a16="http://schemas.microsoft.com/office/drawing/2014/main" id="{9C5D696D-3445-4DFE-89B8-A963BBA90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2908" y="3850280"/>
            <a:ext cx="1905026" cy="1171444"/>
          </a:xfrm>
          <a:prstGeom prst="rect">
            <a:avLst/>
          </a:prstGeom>
        </p:spPr>
      </p:pic>
    </p:spTree>
    <p:extLst>
      <p:ext uri="{BB962C8B-B14F-4D97-AF65-F5344CB8AC3E}">
        <p14:creationId xmlns:p14="http://schemas.microsoft.com/office/powerpoint/2010/main" val="16027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388679"/>
            <a:ext cx="8506767" cy="1735453"/>
          </a:xfrm>
        </p:spPr>
        <p:txBody>
          <a:bodyPr/>
          <a:lstStyle/>
          <a:p>
            <a:r>
              <a:rPr lang="fi-FI" dirty="0" err="1"/>
              <a:t>Rasekolle</a:t>
            </a:r>
            <a:r>
              <a:rPr lang="fi-FI" dirty="0"/>
              <a:t> ostettu aurinkopaneeleita</a:t>
            </a:r>
          </a:p>
        </p:txBody>
      </p:sp>
      <p:sp>
        <p:nvSpPr>
          <p:cNvPr id="3" name="Sisällön paikkamerkki 2">
            <a:extLst>
              <a:ext uri="{FF2B5EF4-FFF2-40B4-BE49-F238E27FC236}">
                <a16:creationId xmlns:a16="http://schemas.microsoft.com/office/drawing/2014/main" id="{52467649-8DFF-4597-B041-6D1AC01C6662}"/>
              </a:ext>
            </a:extLst>
          </p:cNvPr>
          <p:cNvSpPr>
            <a:spLocks noGrp="1"/>
          </p:cNvSpPr>
          <p:nvPr>
            <p:ph idx="1"/>
          </p:nvPr>
        </p:nvSpPr>
        <p:spPr>
          <a:xfrm>
            <a:off x="968829" y="2025596"/>
            <a:ext cx="10515600" cy="3766272"/>
          </a:xfrm>
        </p:spPr>
        <p:txBody>
          <a:bodyPr>
            <a:normAutofit/>
          </a:bodyPr>
          <a:lstStyle/>
          <a:p>
            <a:r>
              <a:rPr lang="fi-FI" sz="1800" dirty="0"/>
              <a:t>Opiskelijat ovat kartoittaneet opettajan johdolla aurinkopaneeleihin liittyvää lupa- ja asennustyötä.</a:t>
            </a:r>
          </a:p>
          <a:p>
            <a:r>
              <a:rPr lang="fi-FI" sz="1800" dirty="0"/>
              <a:t>Asennustyö tehdään opiskelijoiden kanssa syksyllä 2023</a:t>
            </a:r>
          </a:p>
          <a:p>
            <a:r>
              <a:rPr lang="fi-FI" sz="1800" dirty="0"/>
              <a:t>Opiskelijoiden oppimisympäristöksi on rakennettu talon pienoismalli, jossa voidaan harjoitella erilaisia tekniikoita ja tuottaa sähköä esimerkiksi torilla.</a:t>
            </a:r>
          </a:p>
        </p:txBody>
      </p:sp>
      <p:pic>
        <p:nvPicPr>
          <p:cNvPr id="7" name="Kuva 6">
            <a:hlinkClick r:id="rId3"/>
            <a:extLst>
              <a:ext uri="{FF2B5EF4-FFF2-40B4-BE49-F238E27FC236}">
                <a16:creationId xmlns:a16="http://schemas.microsoft.com/office/drawing/2014/main" id="{A0EA4176-20DC-40CB-B02B-EEBF9489BE6E}"/>
              </a:ext>
            </a:extLst>
          </p:cNvPr>
          <p:cNvPicPr>
            <a:picLocks noChangeAspect="1"/>
          </p:cNvPicPr>
          <p:nvPr/>
        </p:nvPicPr>
        <p:blipFill>
          <a:blip r:embed="rId4"/>
          <a:stretch>
            <a:fillRect/>
          </a:stretch>
        </p:blipFill>
        <p:spPr>
          <a:xfrm>
            <a:off x="4548139" y="5195158"/>
            <a:ext cx="3804703" cy="1207909"/>
          </a:xfrm>
          <a:prstGeom prst="rect">
            <a:avLst/>
          </a:prstGeom>
        </p:spPr>
      </p:pic>
      <p:pic>
        <p:nvPicPr>
          <p:cNvPr id="8" name="Kuva 7">
            <a:extLst>
              <a:ext uri="{FF2B5EF4-FFF2-40B4-BE49-F238E27FC236}">
                <a16:creationId xmlns:a16="http://schemas.microsoft.com/office/drawing/2014/main" id="{ABF92B27-991D-44D8-8444-C1BDE2118845}"/>
              </a:ext>
            </a:extLst>
          </p:cNvPr>
          <p:cNvPicPr>
            <a:picLocks noChangeAspect="1"/>
          </p:cNvPicPr>
          <p:nvPr/>
        </p:nvPicPr>
        <p:blipFill>
          <a:blip r:embed="rId5"/>
          <a:stretch>
            <a:fillRect/>
          </a:stretch>
        </p:blipFill>
        <p:spPr>
          <a:xfrm>
            <a:off x="932042" y="5165014"/>
            <a:ext cx="1260852" cy="1262638"/>
          </a:xfrm>
          <a:prstGeom prst="rect">
            <a:avLst/>
          </a:prstGeom>
        </p:spPr>
      </p:pic>
      <p:pic>
        <p:nvPicPr>
          <p:cNvPr id="9" name="Kuva 8">
            <a:extLst>
              <a:ext uri="{FF2B5EF4-FFF2-40B4-BE49-F238E27FC236}">
                <a16:creationId xmlns:a16="http://schemas.microsoft.com/office/drawing/2014/main" id="{2DCAAF87-B6F6-417C-898F-635A4B610C6A}"/>
              </a:ext>
            </a:extLst>
          </p:cNvPr>
          <p:cNvPicPr>
            <a:picLocks noChangeAspect="1"/>
          </p:cNvPicPr>
          <p:nvPr/>
        </p:nvPicPr>
        <p:blipFill>
          <a:blip r:embed="rId6"/>
          <a:stretch>
            <a:fillRect/>
          </a:stretch>
        </p:blipFill>
        <p:spPr>
          <a:xfrm>
            <a:off x="2397682" y="5165014"/>
            <a:ext cx="1260852" cy="1253708"/>
          </a:xfrm>
          <a:prstGeom prst="rect">
            <a:avLst/>
          </a:prstGeom>
        </p:spPr>
      </p:pic>
      <p:pic>
        <p:nvPicPr>
          <p:cNvPr id="11" name="Kuva 10">
            <a:hlinkClick r:id="rId7" action="ppaction://hlinksldjump"/>
            <a:extLst>
              <a:ext uri="{FF2B5EF4-FFF2-40B4-BE49-F238E27FC236}">
                <a16:creationId xmlns:a16="http://schemas.microsoft.com/office/drawing/2014/main" id="{AD58172C-88D6-44AE-94E3-E89C8BA902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338542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274401"/>
            <a:ext cx="10515600" cy="1325563"/>
          </a:xfrm>
        </p:spPr>
        <p:txBody>
          <a:bodyPr/>
          <a:lstStyle/>
          <a:p>
            <a:r>
              <a:rPr lang="fi-FI" dirty="0"/>
              <a:t>Loisteputket ledeiksi</a:t>
            </a:r>
          </a:p>
        </p:txBody>
      </p:sp>
      <p:sp>
        <p:nvSpPr>
          <p:cNvPr id="3" name="Sisällön paikkamerkki 2">
            <a:extLst>
              <a:ext uri="{FF2B5EF4-FFF2-40B4-BE49-F238E27FC236}">
                <a16:creationId xmlns:a16="http://schemas.microsoft.com/office/drawing/2014/main" id="{52467649-8DFF-4597-B041-6D1AC01C6662}"/>
              </a:ext>
            </a:extLst>
          </p:cNvPr>
          <p:cNvSpPr>
            <a:spLocks noGrp="1"/>
          </p:cNvSpPr>
          <p:nvPr>
            <p:ph idx="1"/>
          </p:nvPr>
        </p:nvSpPr>
        <p:spPr>
          <a:xfrm>
            <a:off x="845891" y="1504348"/>
            <a:ext cx="10515600" cy="3766272"/>
          </a:xfrm>
        </p:spPr>
        <p:txBody>
          <a:bodyPr>
            <a:normAutofit/>
          </a:bodyPr>
          <a:lstStyle/>
          <a:p>
            <a:r>
              <a:rPr lang="fi-FI" sz="1800" dirty="0"/>
              <a:t>Vuodesta 2019 lähtien valaisimia on vaihdettu ledeihin järjestelmällisesti</a:t>
            </a:r>
          </a:p>
          <a:p>
            <a:r>
              <a:rPr lang="fi-FI" sz="1800" dirty="0" err="1"/>
              <a:t>Juhaninkuja</a:t>
            </a:r>
            <a:r>
              <a:rPr lang="fi-FI" sz="1800" dirty="0"/>
              <a:t> 1:ssä (JK1) kaikki valaisimet ovat jo ledejä</a:t>
            </a:r>
          </a:p>
          <a:p>
            <a:r>
              <a:rPr lang="fi-FI" sz="1800" dirty="0"/>
              <a:t>Uudisrakennuksiin tulee automaattisesti sisä- ja ulkovalaistukseen led-valaistus</a:t>
            </a:r>
          </a:p>
          <a:p>
            <a:r>
              <a:rPr lang="fi-FI" sz="1800" dirty="0"/>
              <a:t>Kiinteistöhuolto tekee vaihtoja pikapyynnöistä ja loma-aikoina. Kun opiskelijat ovat kampuksella, sähkön opiskelijat tekevät valaisinrunkojen ja valaisimien vaihtotyötä.</a:t>
            </a:r>
          </a:p>
          <a:p>
            <a:pPr lvl="1"/>
            <a:r>
              <a:rPr lang="fi-FI" sz="1800" dirty="0"/>
              <a:t>Esimerkiksi viikolla 2022/40 syysloman aikana opiskelijat vaihtoivat loisteputkilamppuja ledeihin </a:t>
            </a:r>
            <a:r>
              <a:rPr lang="fi-FI" sz="1800" dirty="0" err="1"/>
              <a:t>Eeronkuja</a:t>
            </a:r>
            <a:r>
              <a:rPr lang="fi-FI" sz="1800" dirty="0"/>
              <a:t> 3:ssa (EK3)</a:t>
            </a:r>
          </a:p>
          <a:p>
            <a:endParaRPr lang="fi-FI" sz="1800" dirty="0"/>
          </a:p>
          <a:p>
            <a:endParaRPr lang="fi-FI" sz="1800" dirty="0"/>
          </a:p>
        </p:txBody>
      </p:sp>
      <p:pic>
        <p:nvPicPr>
          <p:cNvPr id="6" name="Kuva 5">
            <a:extLst>
              <a:ext uri="{FF2B5EF4-FFF2-40B4-BE49-F238E27FC236}">
                <a16:creationId xmlns:a16="http://schemas.microsoft.com/office/drawing/2014/main" id="{B0B7F8CD-04E7-444A-AF2A-1376474801DC}"/>
              </a:ext>
            </a:extLst>
          </p:cNvPr>
          <p:cNvPicPr>
            <a:picLocks noChangeAspect="1"/>
          </p:cNvPicPr>
          <p:nvPr/>
        </p:nvPicPr>
        <p:blipFill>
          <a:blip r:embed="rId3"/>
          <a:stretch>
            <a:fillRect/>
          </a:stretch>
        </p:blipFill>
        <p:spPr>
          <a:xfrm>
            <a:off x="879679" y="5065976"/>
            <a:ext cx="1260852" cy="1253708"/>
          </a:xfrm>
          <a:prstGeom prst="rect">
            <a:avLst/>
          </a:prstGeom>
        </p:spPr>
      </p:pic>
      <p:pic>
        <p:nvPicPr>
          <p:cNvPr id="7" name="Kuva 6">
            <a:extLst>
              <a:ext uri="{FF2B5EF4-FFF2-40B4-BE49-F238E27FC236}">
                <a16:creationId xmlns:a16="http://schemas.microsoft.com/office/drawing/2014/main" id="{46A30B38-C9A0-495B-96F1-09B9F6F1B5E5}"/>
              </a:ext>
            </a:extLst>
          </p:cNvPr>
          <p:cNvPicPr>
            <a:picLocks noChangeAspect="1"/>
          </p:cNvPicPr>
          <p:nvPr/>
        </p:nvPicPr>
        <p:blipFill>
          <a:blip r:embed="rId4"/>
          <a:stretch>
            <a:fillRect/>
          </a:stretch>
        </p:blipFill>
        <p:spPr>
          <a:xfrm>
            <a:off x="2451928" y="5065975"/>
            <a:ext cx="1260852" cy="1260852"/>
          </a:xfrm>
          <a:prstGeom prst="rect">
            <a:avLst/>
          </a:prstGeom>
        </p:spPr>
      </p:pic>
      <p:pic>
        <p:nvPicPr>
          <p:cNvPr id="9" name="Kuva 8">
            <a:extLst>
              <a:ext uri="{FF2B5EF4-FFF2-40B4-BE49-F238E27FC236}">
                <a16:creationId xmlns:a16="http://schemas.microsoft.com/office/drawing/2014/main" id="{B31113AE-6121-4406-AA78-DFA3C38132B7}"/>
              </a:ext>
            </a:extLst>
          </p:cNvPr>
          <p:cNvPicPr>
            <a:picLocks noChangeAspect="1"/>
          </p:cNvPicPr>
          <p:nvPr/>
        </p:nvPicPr>
        <p:blipFill>
          <a:blip r:embed="rId5"/>
          <a:stretch>
            <a:fillRect/>
          </a:stretch>
        </p:blipFill>
        <p:spPr>
          <a:xfrm>
            <a:off x="4034227" y="5057046"/>
            <a:ext cx="1260852" cy="1262638"/>
          </a:xfrm>
          <a:prstGeom prst="rect">
            <a:avLst/>
          </a:prstGeom>
        </p:spPr>
      </p:pic>
      <p:pic>
        <p:nvPicPr>
          <p:cNvPr id="11" name="Kuva 10">
            <a:hlinkClick r:id="rId6" action="ppaction://hlinksldjump"/>
            <a:extLst>
              <a:ext uri="{FF2B5EF4-FFF2-40B4-BE49-F238E27FC236}">
                <a16:creationId xmlns:a16="http://schemas.microsoft.com/office/drawing/2014/main" id="{266CD11D-4C3C-4D64-BEFC-B66CD5C763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336559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370748"/>
            <a:ext cx="10515600" cy="1325563"/>
          </a:xfrm>
        </p:spPr>
        <p:txBody>
          <a:bodyPr/>
          <a:lstStyle/>
          <a:p>
            <a:r>
              <a:rPr lang="fi-FI" dirty="0"/>
              <a:t>Tehokas tilojen käyttö</a:t>
            </a:r>
          </a:p>
        </p:txBody>
      </p:sp>
      <p:sp>
        <p:nvSpPr>
          <p:cNvPr id="3" name="Sisällön paikkamerkki 2">
            <a:extLst>
              <a:ext uri="{FF2B5EF4-FFF2-40B4-BE49-F238E27FC236}">
                <a16:creationId xmlns:a16="http://schemas.microsoft.com/office/drawing/2014/main" id="{52467649-8DFF-4597-B041-6D1AC01C6662}"/>
              </a:ext>
            </a:extLst>
          </p:cNvPr>
          <p:cNvSpPr>
            <a:spLocks noGrp="1"/>
          </p:cNvSpPr>
          <p:nvPr>
            <p:ph idx="1"/>
          </p:nvPr>
        </p:nvSpPr>
        <p:spPr>
          <a:xfrm>
            <a:off x="958780" y="1833145"/>
            <a:ext cx="9752763" cy="3766272"/>
          </a:xfrm>
        </p:spPr>
        <p:txBody>
          <a:bodyPr>
            <a:normAutofit/>
          </a:bodyPr>
          <a:lstStyle/>
          <a:p>
            <a:r>
              <a:rPr lang="fi-FI" sz="1800" dirty="0"/>
              <a:t>Kiinteistöjen käyttöaste on yli 75 % </a:t>
            </a:r>
          </a:p>
          <a:p>
            <a:r>
              <a:rPr lang="fi-FI" sz="1800" dirty="0"/>
              <a:t>Lämmön talteenotto käytössä ilmanvaihtokoneissa (kaikki ilmanvaihtokoneet vaihdettu 2000 –luvulta lähtien)</a:t>
            </a:r>
          </a:p>
          <a:p>
            <a:r>
              <a:rPr lang="fi-FI" sz="1800" dirty="0"/>
              <a:t>Loma-aikoina kiinteistöjen käyttöä keskitetään kampuksen tiettyihin rakennuksiin</a:t>
            </a:r>
          </a:p>
          <a:p>
            <a:pPr marL="0" indent="0">
              <a:buNone/>
            </a:pPr>
            <a:r>
              <a:rPr lang="fi-FI" sz="1800" dirty="0"/>
              <a:t>Tällä tavalla säästetään </a:t>
            </a:r>
          </a:p>
          <a:p>
            <a:pPr lvl="1"/>
            <a:r>
              <a:rPr lang="fi-FI" sz="1800" dirty="0"/>
              <a:t>Sähköä – ei valaistusta ja ilmanvaihtoa voidaan säätää alemmaksi </a:t>
            </a:r>
          </a:p>
          <a:p>
            <a:pPr lvl="1"/>
            <a:r>
              <a:rPr lang="fi-FI" sz="1800" dirty="0"/>
              <a:t>Lämpöenergiaa – voidaan pitää rakennus vähän viileämpänä</a:t>
            </a:r>
          </a:p>
          <a:p>
            <a:pPr lvl="1"/>
            <a:r>
              <a:rPr lang="fi-FI" sz="1800" dirty="0"/>
              <a:t>Ei tarvitse siistiä niin paljon, kemikaalien ja veden kulutus vähenee</a:t>
            </a:r>
          </a:p>
        </p:txBody>
      </p:sp>
      <p:pic>
        <p:nvPicPr>
          <p:cNvPr id="6" name="Kuva 5">
            <a:extLst>
              <a:ext uri="{FF2B5EF4-FFF2-40B4-BE49-F238E27FC236}">
                <a16:creationId xmlns:a16="http://schemas.microsoft.com/office/drawing/2014/main" id="{45698851-7E80-4540-89D2-DFD6EE9B7357}"/>
              </a:ext>
            </a:extLst>
          </p:cNvPr>
          <p:cNvPicPr>
            <a:picLocks noChangeAspect="1"/>
          </p:cNvPicPr>
          <p:nvPr/>
        </p:nvPicPr>
        <p:blipFill>
          <a:blip r:embed="rId3"/>
          <a:stretch>
            <a:fillRect/>
          </a:stretch>
        </p:blipFill>
        <p:spPr>
          <a:xfrm>
            <a:off x="958780" y="5104932"/>
            <a:ext cx="1260852" cy="1262638"/>
          </a:xfrm>
          <a:prstGeom prst="rect">
            <a:avLst/>
          </a:prstGeom>
        </p:spPr>
      </p:pic>
      <p:pic>
        <p:nvPicPr>
          <p:cNvPr id="7" name="Kuva 6">
            <a:extLst>
              <a:ext uri="{FF2B5EF4-FFF2-40B4-BE49-F238E27FC236}">
                <a16:creationId xmlns:a16="http://schemas.microsoft.com/office/drawing/2014/main" id="{4641B58E-EC0B-4249-B1D2-5E6E08C1310F}"/>
              </a:ext>
            </a:extLst>
          </p:cNvPr>
          <p:cNvPicPr>
            <a:picLocks noChangeAspect="1"/>
          </p:cNvPicPr>
          <p:nvPr/>
        </p:nvPicPr>
        <p:blipFill>
          <a:blip r:embed="rId4"/>
          <a:stretch>
            <a:fillRect/>
          </a:stretch>
        </p:blipFill>
        <p:spPr>
          <a:xfrm>
            <a:off x="2510666" y="5096003"/>
            <a:ext cx="1260853" cy="1253709"/>
          </a:xfrm>
          <a:prstGeom prst="rect">
            <a:avLst/>
          </a:prstGeom>
        </p:spPr>
      </p:pic>
      <p:pic>
        <p:nvPicPr>
          <p:cNvPr id="8" name="Kuva 7">
            <a:hlinkClick r:id="rId5" action="ppaction://hlinksldjump"/>
            <a:extLst>
              <a:ext uri="{FF2B5EF4-FFF2-40B4-BE49-F238E27FC236}">
                <a16:creationId xmlns:a16="http://schemas.microsoft.com/office/drawing/2014/main" id="{653463AB-9601-4CE1-987A-7A994002D8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389405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479948"/>
            <a:ext cx="6979418" cy="1695105"/>
          </a:xfrm>
        </p:spPr>
        <p:txBody>
          <a:bodyPr>
            <a:normAutofit fontScale="90000"/>
          </a:bodyPr>
          <a:lstStyle/>
          <a:p>
            <a:r>
              <a:rPr lang="fi-FI" dirty="0" err="1"/>
              <a:t>Eeronkuja</a:t>
            </a:r>
            <a:r>
              <a:rPr lang="fi-FI" dirty="0"/>
              <a:t> 4 toimipisteen</a:t>
            </a:r>
            <a:br>
              <a:rPr lang="fi-FI" dirty="0"/>
            </a:br>
            <a:r>
              <a:rPr lang="fi-FI" dirty="0"/>
              <a:t>2. vaiheen rakennuksessa varaus tuuliturbiineille</a:t>
            </a:r>
          </a:p>
        </p:txBody>
      </p:sp>
      <p:pic>
        <p:nvPicPr>
          <p:cNvPr id="7" name="Sisällön paikkamerkki 6" descr="Kuva, joka sisältää kohteen puu, ulko, taivas&#10;&#10;Kuvaus luotu automaattisesti">
            <a:extLst>
              <a:ext uri="{FF2B5EF4-FFF2-40B4-BE49-F238E27FC236}">
                <a16:creationId xmlns:a16="http://schemas.microsoft.com/office/drawing/2014/main" id="{D1398C7F-A209-41C8-9348-803B92DA87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16890" y="2497543"/>
            <a:ext cx="5216336" cy="3912252"/>
          </a:xfrm>
        </p:spPr>
      </p:pic>
      <p:sp>
        <p:nvSpPr>
          <p:cNvPr id="3" name="Tekstiruutu 2">
            <a:extLst>
              <a:ext uri="{FF2B5EF4-FFF2-40B4-BE49-F238E27FC236}">
                <a16:creationId xmlns:a16="http://schemas.microsoft.com/office/drawing/2014/main" id="{965A386E-10C6-41E1-8D98-37686EA2B453}"/>
              </a:ext>
            </a:extLst>
          </p:cNvPr>
          <p:cNvSpPr txBox="1"/>
          <p:nvPr/>
        </p:nvSpPr>
        <p:spPr>
          <a:xfrm>
            <a:off x="838201" y="2391510"/>
            <a:ext cx="2527998" cy="1200329"/>
          </a:xfrm>
          <a:prstGeom prst="rect">
            <a:avLst/>
          </a:prstGeom>
          <a:noFill/>
        </p:spPr>
        <p:txBody>
          <a:bodyPr wrap="square" rtlCol="0">
            <a:spAutoFit/>
          </a:bodyPr>
          <a:lstStyle/>
          <a:p>
            <a:r>
              <a:rPr lang="fi-FI" dirty="0">
                <a:latin typeface="Nunito Sans" panose="00000500000000000000" pitchFamily="2" charset="0"/>
              </a:rPr>
              <a:t>Turbiineiden asennus- ja toiminnan vaikutukset tulevat opetuskäyttöön.</a:t>
            </a:r>
          </a:p>
        </p:txBody>
      </p:sp>
      <p:pic>
        <p:nvPicPr>
          <p:cNvPr id="8" name="Kuva 7">
            <a:extLst>
              <a:ext uri="{FF2B5EF4-FFF2-40B4-BE49-F238E27FC236}">
                <a16:creationId xmlns:a16="http://schemas.microsoft.com/office/drawing/2014/main" id="{0CBC7761-D327-474F-B30C-AFD4B152B55F}"/>
              </a:ext>
            </a:extLst>
          </p:cNvPr>
          <p:cNvPicPr>
            <a:picLocks noChangeAspect="1"/>
          </p:cNvPicPr>
          <p:nvPr/>
        </p:nvPicPr>
        <p:blipFill>
          <a:blip r:embed="rId4"/>
          <a:stretch>
            <a:fillRect/>
          </a:stretch>
        </p:blipFill>
        <p:spPr>
          <a:xfrm>
            <a:off x="2051851" y="5156085"/>
            <a:ext cx="1260853" cy="1253709"/>
          </a:xfrm>
          <a:prstGeom prst="rect">
            <a:avLst/>
          </a:prstGeom>
        </p:spPr>
      </p:pic>
      <p:pic>
        <p:nvPicPr>
          <p:cNvPr id="9" name="Kuva 8">
            <a:extLst>
              <a:ext uri="{FF2B5EF4-FFF2-40B4-BE49-F238E27FC236}">
                <a16:creationId xmlns:a16="http://schemas.microsoft.com/office/drawing/2014/main" id="{5DFBDBD6-9D25-4346-993F-1B58E1E10F3D}"/>
              </a:ext>
            </a:extLst>
          </p:cNvPr>
          <p:cNvPicPr>
            <a:picLocks noChangeAspect="1"/>
          </p:cNvPicPr>
          <p:nvPr/>
        </p:nvPicPr>
        <p:blipFill>
          <a:blip r:embed="rId5"/>
          <a:stretch>
            <a:fillRect/>
          </a:stretch>
        </p:blipFill>
        <p:spPr>
          <a:xfrm>
            <a:off x="560251" y="5165014"/>
            <a:ext cx="1260852" cy="1262638"/>
          </a:xfrm>
          <a:prstGeom prst="rect">
            <a:avLst/>
          </a:prstGeom>
        </p:spPr>
      </p:pic>
      <p:pic>
        <p:nvPicPr>
          <p:cNvPr id="11" name="Kuva 10">
            <a:hlinkClick r:id="rId6" action="ppaction://hlinksldjump"/>
            <a:extLst>
              <a:ext uri="{FF2B5EF4-FFF2-40B4-BE49-F238E27FC236}">
                <a16:creationId xmlns:a16="http://schemas.microsoft.com/office/drawing/2014/main" id="{52C0872C-6AFF-4469-AD86-D2089A93E4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41618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777912" y="487140"/>
            <a:ext cx="10097234" cy="1377171"/>
          </a:xfrm>
        </p:spPr>
        <p:txBody>
          <a:bodyPr>
            <a:normAutofit fontScale="90000"/>
          </a:bodyPr>
          <a:lstStyle/>
          <a:p>
            <a:r>
              <a:rPr lang="fi-FI" dirty="0"/>
              <a:t>Rasekossa kalusteet ostetaan käytettyinä mahdollisuuksien mukaan</a:t>
            </a:r>
          </a:p>
        </p:txBody>
      </p:sp>
      <p:sp>
        <p:nvSpPr>
          <p:cNvPr id="3" name="Sisällön paikkamerkki 2">
            <a:extLst>
              <a:ext uri="{FF2B5EF4-FFF2-40B4-BE49-F238E27FC236}">
                <a16:creationId xmlns:a16="http://schemas.microsoft.com/office/drawing/2014/main" id="{52467649-8DFF-4597-B041-6D1AC01C6662}"/>
              </a:ext>
            </a:extLst>
          </p:cNvPr>
          <p:cNvSpPr>
            <a:spLocks noGrp="1"/>
          </p:cNvSpPr>
          <p:nvPr>
            <p:ph idx="1"/>
          </p:nvPr>
        </p:nvSpPr>
        <p:spPr>
          <a:xfrm>
            <a:off x="800527" y="2065308"/>
            <a:ext cx="10515600" cy="3766272"/>
          </a:xfrm>
        </p:spPr>
        <p:txBody>
          <a:bodyPr>
            <a:normAutofit/>
          </a:bodyPr>
          <a:lstStyle/>
          <a:p>
            <a:r>
              <a:rPr lang="fi-FI" sz="1800" dirty="0"/>
              <a:t>Työpisteiden kiintokalusteet ostetaan käytettyinä aina kun se on mahdollista. </a:t>
            </a:r>
          </a:p>
          <a:p>
            <a:pPr lvl="1"/>
            <a:r>
              <a:rPr lang="fi-FI" sz="1800" dirty="0"/>
              <a:t>Esimerkiksi sähköpöydät on viimeaikoina ostettu käytettyinä</a:t>
            </a:r>
          </a:p>
          <a:p>
            <a:r>
              <a:rPr lang="fi-FI" sz="1800" dirty="0"/>
              <a:t>Tällainen toiminta on tuotteen elinkaaren jatkamista, kiertotaloutta</a:t>
            </a:r>
          </a:p>
        </p:txBody>
      </p:sp>
      <p:pic>
        <p:nvPicPr>
          <p:cNvPr id="11" name="Kuva 10" descr="Toimistotuoli ääriviiva">
            <a:extLst>
              <a:ext uri="{FF2B5EF4-FFF2-40B4-BE49-F238E27FC236}">
                <a16:creationId xmlns:a16="http://schemas.microsoft.com/office/drawing/2014/main" id="{69D8BEFE-C73E-4BC4-A2AC-2D164BA31B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9719" y="3229313"/>
            <a:ext cx="1662503" cy="1662503"/>
          </a:xfrm>
          <a:prstGeom prst="rect">
            <a:avLst/>
          </a:prstGeom>
        </p:spPr>
      </p:pic>
      <p:pic>
        <p:nvPicPr>
          <p:cNvPr id="14" name="Kuva 13" descr="Työskentele koti palvelusta ääriviiva">
            <a:extLst>
              <a:ext uri="{FF2B5EF4-FFF2-40B4-BE49-F238E27FC236}">
                <a16:creationId xmlns:a16="http://schemas.microsoft.com/office/drawing/2014/main" id="{B750F26B-E79D-4105-BDF5-8EF8B13409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00581" y="3229313"/>
            <a:ext cx="1662503" cy="1662503"/>
          </a:xfrm>
          <a:prstGeom prst="rect">
            <a:avLst/>
          </a:prstGeom>
        </p:spPr>
      </p:pic>
      <p:pic>
        <p:nvPicPr>
          <p:cNvPr id="8" name="Kuva 7">
            <a:extLst>
              <a:ext uri="{FF2B5EF4-FFF2-40B4-BE49-F238E27FC236}">
                <a16:creationId xmlns:a16="http://schemas.microsoft.com/office/drawing/2014/main" id="{9DAD5EE7-1684-4BCB-BBFB-593C795CDADD}"/>
              </a:ext>
            </a:extLst>
          </p:cNvPr>
          <p:cNvPicPr>
            <a:picLocks noChangeAspect="1"/>
          </p:cNvPicPr>
          <p:nvPr/>
        </p:nvPicPr>
        <p:blipFill>
          <a:blip r:embed="rId7"/>
          <a:stretch>
            <a:fillRect/>
          </a:stretch>
        </p:blipFill>
        <p:spPr>
          <a:xfrm>
            <a:off x="871752" y="5165014"/>
            <a:ext cx="1260852" cy="1262638"/>
          </a:xfrm>
          <a:prstGeom prst="rect">
            <a:avLst/>
          </a:prstGeom>
        </p:spPr>
      </p:pic>
      <p:pic>
        <p:nvPicPr>
          <p:cNvPr id="9" name="Kuva 8">
            <a:extLst>
              <a:ext uri="{FF2B5EF4-FFF2-40B4-BE49-F238E27FC236}">
                <a16:creationId xmlns:a16="http://schemas.microsoft.com/office/drawing/2014/main" id="{1C96986A-6C97-498D-93AA-F73CFDBC9AA5}"/>
              </a:ext>
            </a:extLst>
          </p:cNvPr>
          <p:cNvPicPr>
            <a:picLocks noChangeAspect="1"/>
          </p:cNvPicPr>
          <p:nvPr/>
        </p:nvPicPr>
        <p:blipFill>
          <a:blip r:embed="rId8"/>
          <a:stretch>
            <a:fillRect/>
          </a:stretch>
        </p:blipFill>
        <p:spPr>
          <a:xfrm>
            <a:off x="2331358" y="5159268"/>
            <a:ext cx="1278518" cy="1274129"/>
          </a:xfrm>
          <a:prstGeom prst="rect">
            <a:avLst/>
          </a:prstGeom>
        </p:spPr>
      </p:pic>
      <p:pic>
        <p:nvPicPr>
          <p:cNvPr id="12" name="Kuva 11">
            <a:hlinkClick r:id="rId9" action="ppaction://hlinksldjump"/>
            <a:extLst>
              <a:ext uri="{FF2B5EF4-FFF2-40B4-BE49-F238E27FC236}">
                <a16:creationId xmlns:a16="http://schemas.microsoft.com/office/drawing/2014/main" id="{C777023F-17BD-4D9C-93E0-779D2A058F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42616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330818"/>
            <a:ext cx="10515600" cy="1325563"/>
          </a:xfrm>
        </p:spPr>
        <p:txBody>
          <a:bodyPr/>
          <a:lstStyle/>
          <a:p>
            <a:r>
              <a:rPr lang="fi-FI" dirty="0"/>
              <a:t>Kemikaalien vähentämisen toimet</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838200" y="1545863"/>
            <a:ext cx="10515600" cy="3132669"/>
          </a:xfrm>
        </p:spPr>
        <p:txBody>
          <a:bodyPr>
            <a:normAutofit/>
          </a:bodyPr>
          <a:lstStyle/>
          <a:p>
            <a:r>
              <a:rPr lang="fi-FI" sz="1800" dirty="0"/>
              <a:t>Yhteisten palveluiden siistijän aloitteesta aloitettiin kemikaalittoman siivouksen tutkiminen ja kokeilut kampuksella keväällä 2023.</a:t>
            </a:r>
          </a:p>
          <a:p>
            <a:r>
              <a:rPr lang="fi-FI" sz="1800" dirty="0"/>
              <a:t>Eri selvitysten ja keskustelujen jälkeen päädyttiin kouluttamaan kiinteistöpalveluiden siistijöille erilaisia siivoustekniikoita ja siivousta eri materiaaleja käyttäen. </a:t>
            </a:r>
          </a:p>
          <a:p>
            <a:r>
              <a:rPr lang="fi-FI" sz="1800" dirty="0"/>
              <a:t>Kiinteistöpalveluiden kemikaalien käytön odotetaan laskevan 20% vuodessa uusien tekniikoiden johdosta. Lasku johtuu siitä, että yksi kemikaaliryhmä voidaan jättää kokonaan pois. </a:t>
            </a:r>
          </a:p>
          <a:p>
            <a:r>
              <a:rPr lang="fi-FI" sz="1800" dirty="0"/>
              <a:t>Ruokapalveluissa suositaan mikrokuituliinoja ja mahdollisimman vähän vettä kuluttavia siivousmenetelmiä ja henkilökuntaa koulutetaan. </a:t>
            </a:r>
          </a:p>
          <a:p>
            <a:r>
              <a:rPr lang="fi-FI" sz="1800" dirty="0"/>
              <a:t>Kemikaalien käyttöä tarkastellaan vuosittain. </a:t>
            </a:r>
          </a:p>
        </p:txBody>
      </p:sp>
      <p:pic>
        <p:nvPicPr>
          <p:cNvPr id="7" name="Kuva 6">
            <a:extLst>
              <a:ext uri="{FF2B5EF4-FFF2-40B4-BE49-F238E27FC236}">
                <a16:creationId xmlns:a16="http://schemas.microsoft.com/office/drawing/2014/main" id="{499E0836-133A-45A4-9401-2E8B0F5A0259}"/>
              </a:ext>
            </a:extLst>
          </p:cNvPr>
          <p:cNvPicPr>
            <a:picLocks noChangeAspect="1"/>
          </p:cNvPicPr>
          <p:nvPr/>
        </p:nvPicPr>
        <p:blipFill>
          <a:blip r:embed="rId3"/>
          <a:stretch>
            <a:fillRect/>
          </a:stretch>
        </p:blipFill>
        <p:spPr>
          <a:xfrm>
            <a:off x="919657" y="5114040"/>
            <a:ext cx="1321700" cy="1314130"/>
          </a:xfrm>
          <a:prstGeom prst="rect">
            <a:avLst/>
          </a:prstGeom>
        </p:spPr>
      </p:pic>
      <p:pic>
        <p:nvPicPr>
          <p:cNvPr id="11" name="Kuva 10">
            <a:extLst>
              <a:ext uri="{FF2B5EF4-FFF2-40B4-BE49-F238E27FC236}">
                <a16:creationId xmlns:a16="http://schemas.microsoft.com/office/drawing/2014/main" id="{71CC5236-D33A-465E-BDD2-D901ACEA7E2D}"/>
              </a:ext>
            </a:extLst>
          </p:cNvPr>
          <p:cNvPicPr>
            <a:picLocks noChangeAspect="1"/>
          </p:cNvPicPr>
          <p:nvPr/>
        </p:nvPicPr>
        <p:blipFill>
          <a:blip r:embed="rId4"/>
          <a:stretch>
            <a:fillRect/>
          </a:stretch>
        </p:blipFill>
        <p:spPr>
          <a:xfrm>
            <a:off x="2474800" y="5114039"/>
            <a:ext cx="1321700" cy="1317163"/>
          </a:xfrm>
          <a:prstGeom prst="rect">
            <a:avLst/>
          </a:prstGeom>
        </p:spPr>
      </p:pic>
      <p:pic>
        <p:nvPicPr>
          <p:cNvPr id="13" name="Kuva 12">
            <a:extLst>
              <a:ext uri="{FF2B5EF4-FFF2-40B4-BE49-F238E27FC236}">
                <a16:creationId xmlns:a16="http://schemas.microsoft.com/office/drawing/2014/main" id="{68A590B3-8737-4352-9905-D6656272BF95}"/>
              </a:ext>
            </a:extLst>
          </p:cNvPr>
          <p:cNvPicPr>
            <a:picLocks noChangeAspect="1"/>
          </p:cNvPicPr>
          <p:nvPr/>
        </p:nvPicPr>
        <p:blipFill>
          <a:blip r:embed="rId5"/>
          <a:stretch>
            <a:fillRect/>
          </a:stretch>
        </p:blipFill>
        <p:spPr>
          <a:xfrm>
            <a:off x="4029944" y="5117783"/>
            <a:ext cx="1321699" cy="1317955"/>
          </a:xfrm>
          <a:prstGeom prst="rect">
            <a:avLst/>
          </a:prstGeom>
        </p:spPr>
      </p:pic>
      <p:pic>
        <p:nvPicPr>
          <p:cNvPr id="12" name="Kuva 11">
            <a:hlinkClick r:id="rId6" action="ppaction://hlinksldjump"/>
            <a:extLst>
              <a:ext uri="{FF2B5EF4-FFF2-40B4-BE49-F238E27FC236}">
                <a16:creationId xmlns:a16="http://schemas.microsoft.com/office/drawing/2014/main" id="{8E8943DE-EECC-45FE-AD67-8A3C2544F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pic>
        <p:nvPicPr>
          <p:cNvPr id="2" name="Kuva 1">
            <a:extLst>
              <a:ext uri="{FF2B5EF4-FFF2-40B4-BE49-F238E27FC236}">
                <a16:creationId xmlns:a16="http://schemas.microsoft.com/office/drawing/2014/main" id="{A6B36288-1647-3ACE-F729-1EF00A0EB3B3}"/>
              </a:ext>
            </a:extLst>
          </p:cNvPr>
          <p:cNvPicPr>
            <a:picLocks noChangeAspect="1"/>
          </p:cNvPicPr>
          <p:nvPr/>
        </p:nvPicPr>
        <p:blipFill>
          <a:blip r:embed="rId8"/>
          <a:stretch>
            <a:fillRect/>
          </a:stretch>
        </p:blipFill>
        <p:spPr>
          <a:xfrm>
            <a:off x="5585087" y="5114039"/>
            <a:ext cx="1321699" cy="1321699"/>
          </a:xfrm>
          <a:prstGeom prst="rect">
            <a:avLst/>
          </a:prstGeom>
        </p:spPr>
      </p:pic>
      <p:pic>
        <p:nvPicPr>
          <p:cNvPr id="3" name="Kuva 2">
            <a:extLst>
              <a:ext uri="{FF2B5EF4-FFF2-40B4-BE49-F238E27FC236}">
                <a16:creationId xmlns:a16="http://schemas.microsoft.com/office/drawing/2014/main" id="{998A319C-DF2E-84FD-1FC5-F67429FF957E}"/>
              </a:ext>
            </a:extLst>
          </p:cNvPr>
          <p:cNvPicPr>
            <a:picLocks noChangeAspect="1"/>
          </p:cNvPicPr>
          <p:nvPr/>
        </p:nvPicPr>
        <p:blipFill>
          <a:blip r:embed="rId9"/>
          <a:stretch>
            <a:fillRect/>
          </a:stretch>
        </p:blipFill>
        <p:spPr>
          <a:xfrm>
            <a:off x="7140230" y="5097142"/>
            <a:ext cx="1331028" cy="1331028"/>
          </a:xfrm>
          <a:prstGeom prst="rect">
            <a:avLst/>
          </a:prstGeom>
        </p:spPr>
      </p:pic>
    </p:spTree>
    <p:extLst>
      <p:ext uri="{BB962C8B-B14F-4D97-AF65-F5344CB8AC3E}">
        <p14:creationId xmlns:p14="http://schemas.microsoft.com/office/powerpoint/2010/main" val="13750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421780"/>
            <a:ext cx="10515600" cy="1325563"/>
          </a:xfrm>
        </p:spPr>
        <p:txBody>
          <a:bodyPr>
            <a:normAutofit/>
          </a:bodyPr>
          <a:lstStyle/>
          <a:p>
            <a:r>
              <a:rPr lang="fi-FI" dirty="0"/>
              <a:t>Kouluhedelmätuki</a:t>
            </a:r>
          </a:p>
        </p:txBody>
      </p:sp>
      <p:sp>
        <p:nvSpPr>
          <p:cNvPr id="3" name="Sisällön paikkamerkki 2">
            <a:extLst>
              <a:ext uri="{FF2B5EF4-FFF2-40B4-BE49-F238E27FC236}">
                <a16:creationId xmlns:a16="http://schemas.microsoft.com/office/drawing/2014/main" id="{F6DC8323-4941-4BF1-BBD8-524F194DDB0C}"/>
              </a:ext>
            </a:extLst>
          </p:cNvPr>
          <p:cNvSpPr>
            <a:spLocks noGrp="1"/>
          </p:cNvSpPr>
          <p:nvPr>
            <p:ph idx="1"/>
          </p:nvPr>
        </p:nvSpPr>
        <p:spPr>
          <a:xfrm>
            <a:off x="858599" y="1694523"/>
            <a:ext cx="10515600" cy="3766272"/>
          </a:xfrm>
        </p:spPr>
        <p:txBody>
          <a:bodyPr>
            <a:normAutofit/>
          </a:bodyPr>
          <a:lstStyle/>
          <a:p>
            <a:r>
              <a:rPr lang="fi-FI" sz="1800" dirty="0"/>
              <a:t>Haettava tuki, joka edistää monipuolista ruokatarjontaa.</a:t>
            </a:r>
          </a:p>
          <a:p>
            <a:r>
              <a:rPr lang="fi-FI" sz="1800" dirty="0"/>
              <a:t>Ravitsemustietoisuuden lisääminen ja ruokailun ohjaaminen kasvispainotteisempaan suuntaan.</a:t>
            </a:r>
          </a:p>
        </p:txBody>
      </p:sp>
      <p:pic>
        <p:nvPicPr>
          <p:cNvPr id="6" name="Kuva 5">
            <a:extLst>
              <a:ext uri="{FF2B5EF4-FFF2-40B4-BE49-F238E27FC236}">
                <a16:creationId xmlns:a16="http://schemas.microsoft.com/office/drawing/2014/main" id="{A8E43BAB-B521-4B46-B900-8C08B4A0B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041910"/>
            <a:ext cx="1281251" cy="1281251"/>
          </a:xfrm>
          <a:prstGeom prst="rect">
            <a:avLst/>
          </a:prstGeom>
        </p:spPr>
      </p:pic>
      <p:pic>
        <p:nvPicPr>
          <p:cNvPr id="4" name="Kuva 3">
            <a:extLst>
              <a:ext uri="{FF2B5EF4-FFF2-40B4-BE49-F238E27FC236}">
                <a16:creationId xmlns:a16="http://schemas.microsoft.com/office/drawing/2014/main" id="{75EF45DE-0146-A0FE-9000-60898DA7E1F4}"/>
              </a:ext>
            </a:extLst>
          </p:cNvPr>
          <p:cNvPicPr>
            <a:picLocks noChangeAspect="1"/>
          </p:cNvPicPr>
          <p:nvPr/>
        </p:nvPicPr>
        <p:blipFill>
          <a:blip r:embed="rId4"/>
          <a:stretch>
            <a:fillRect/>
          </a:stretch>
        </p:blipFill>
        <p:spPr>
          <a:xfrm>
            <a:off x="2354992" y="5041910"/>
            <a:ext cx="1283514" cy="1281251"/>
          </a:xfrm>
          <a:prstGeom prst="rect">
            <a:avLst/>
          </a:prstGeom>
        </p:spPr>
      </p:pic>
      <p:pic>
        <p:nvPicPr>
          <p:cNvPr id="10" name="Kuva 9">
            <a:extLst>
              <a:ext uri="{FF2B5EF4-FFF2-40B4-BE49-F238E27FC236}">
                <a16:creationId xmlns:a16="http://schemas.microsoft.com/office/drawing/2014/main" id="{A67DABD9-5F31-3383-DB64-FB391534F67D}"/>
              </a:ext>
            </a:extLst>
          </p:cNvPr>
          <p:cNvPicPr>
            <a:picLocks noChangeAspect="1"/>
          </p:cNvPicPr>
          <p:nvPr/>
        </p:nvPicPr>
        <p:blipFill>
          <a:blip r:embed="rId5"/>
          <a:stretch>
            <a:fillRect/>
          </a:stretch>
        </p:blipFill>
        <p:spPr>
          <a:xfrm>
            <a:off x="3834690" y="5041909"/>
            <a:ext cx="1288043" cy="1281252"/>
          </a:xfrm>
          <a:prstGeom prst="rect">
            <a:avLst/>
          </a:prstGeom>
        </p:spPr>
      </p:pic>
      <p:pic>
        <p:nvPicPr>
          <p:cNvPr id="11" name="Kuva 10">
            <a:extLst>
              <a:ext uri="{FF2B5EF4-FFF2-40B4-BE49-F238E27FC236}">
                <a16:creationId xmlns:a16="http://schemas.microsoft.com/office/drawing/2014/main" id="{E3303CCB-5C74-A94D-5D4E-3B4A2452049F}"/>
              </a:ext>
            </a:extLst>
          </p:cNvPr>
          <p:cNvPicPr>
            <a:picLocks noChangeAspect="1"/>
          </p:cNvPicPr>
          <p:nvPr/>
        </p:nvPicPr>
        <p:blipFill>
          <a:blip r:embed="rId6"/>
          <a:stretch>
            <a:fillRect/>
          </a:stretch>
        </p:blipFill>
        <p:spPr>
          <a:xfrm>
            <a:off x="5331052" y="5041909"/>
            <a:ext cx="1284892" cy="1281252"/>
          </a:xfrm>
          <a:prstGeom prst="rect">
            <a:avLst/>
          </a:prstGeom>
        </p:spPr>
      </p:pic>
      <p:pic>
        <p:nvPicPr>
          <p:cNvPr id="12" name="Kuva 11">
            <a:extLst>
              <a:ext uri="{FF2B5EF4-FFF2-40B4-BE49-F238E27FC236}">
                <a16:creationId xmlns:a16="http://schemas.microsoft.com/office/drawing/2014/main" id="{BD9F53DD-E66B-AE9E-38C7-167366FF07AB}"/>
              </a:ext>
            </a:extLst>
          </p:cNvPr>
          <p:cNvPicPr>
            <a:picLocks noChangeAspect="1"/>
          </p:cNvPicPr>
          <p:nvPr/>
        </p:nvPicPr>
        <p:blipFill>
          <a:blip r:embed="rId7"/>
          <a:stretch>
            <a:fillRect/>
          </a:stretch>
        </p:blipFill>
        <p:spPr>
          <a:xfrm>
            <a:off x="6797760" y="5041909"/>
            <a:ext cx="1284892" cy="1284892"/>
          </a:xfrm>
          <a:prstGeom prst="rect">
            <a:avLst/>
          </a:prstGeom>
        </p:spPr>
      </p:pic>
      <p:pic>
        <p:nvPicPr>
          <p:cNvPr id="13" name="Kuva 12">
            <a:extLst>
              <a:ext uri="{FF2B5EF4-FFF2-40B4-BE49-F238E27FC236}">
                <a16:creationId xmlns:a16="http://schemas.microsoft.com/office/drawing/2014/main" id="{F7EF255A-7741-4E50-425B-7B66681B0812}"/>
              </a:ext>
            </a:extLst>
          </p:cNvPr>
          <p:cNvPicPr>
            <a:picLocks noChangeAspect="1"/>
          </p:cNvPicPr>
          <p:nvPr/>
        </p:nvPicPr>
        <p:blipFill>
          <a:blip r:embed="rId8"/>
          <a:stretch>
            <a:fillRect/>
          </a:stretch>
        </p:blipFill>
        <p:spPr>
          <a:xfrm>
            <a:off x="848551" y="3570181"/>
            <a:ext cx="1260852" cy="1262638"/>
          </a:xfrm>
          <a:prstGeom prst="rect">
            <a:avLst/>
          </a:prstGeom>
        </p:spPr>
      </p:pic>
      <p:pic>
        <p:nvPicPr>
          <p:cNvPr id="14" name="Kuva 13">
            <a:extLst>
              <a:ext uri="{FF2B5EF4-FFF2-40B4-BE49-F238E27FC236}">
                <a16:creationId xmlns:a16="http://schemas.microsoft.com/office/drawing/2014/main" id="{B3A560CF-F2F1-2D1B-EAC1-8DD744890359}"/>
              </a:ext>
            </a:extLst>
          </p:cNvPr>
          <p:cNvPicPr>
            <a:picLocks noChangeAspect="1"/>
          </p:cNvPicPr>
          <p:nvPr/>
        </p:nvPicPr>
        <p:blipFill>
          <a:blip r:embed="rId9"/>
          <a:stretch>
            <a:fillRect/>
          </a:stretch>
        </p:blipFill>
        <p:spPr>
          <a:xfrm>
            <a:off x="2354992" y="3570181"/>
            <a:ext cx="1266987" cy="1262638"/>
          </a:xfrm>
          <a:prstGeom prst="rect">
            <a:avLst/>
          </a:prstGeom>
        </p:spPr>
      </p:pic>
      <p:pic>
        <p:nvPicPr>
          <p:cNvPr id="15" name="Kuva 14">
            <a:extLst>
              <a:ext uri="{FF2B5EF4-FFF2-40B4-BE49-F238E27FC236}">
                <a16:creationId xmlns:a16="http://schemas.microsoft.com/office/drawing/2014/main" id="{59ADDDD2-B738-DB85-0A9C-82A7797BA8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4690" y="3547516"/>
            <a:ext cx="1281251" cy="1281251"/>
          </a:xfrm>
          <a:prstGeom prst="rect">
            <a:avLst/>
          </a:prstGeom>
        </p:spPr>
      </p:pic>
      <p:pic>
        <p:nvPicPr>
          <p:cNvPr id="16" name="Kuva 15">
            <a:hlinkClick r:id="rId11" action="ppaction://hlinksldjump"/>
            <a:extLst>
              <a:ext uri="{FF2B5EF4-FFF2-40B4-BE49-F238E27FC236}">
                <a16:creationId xmlns:a16="http://schemas.microsoft.com/office/drawing/2014/main" id="{0CD8BBE4-D934-4A35-AB37-26E932535A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358450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260482"/>
            <a:ext cx="10515600" cy="1325563"/>
          </a:xfrm>
        </p:spPr>
        <p:txBody>
          <a:bodyPr/>
          <a:lstStyle/>
          <a:p>
            <a:r>
              <a:rPr lang="fi-FI" dirty="0"/>
              <a:t>Rasekon pahvikupit </a:t>
            </a:r>
          </a:p>
        </p:txBody>
      </p:sp>
      <p:sp>
        <p:nvSpPr>
          <p:cNvPr id="3" name="Sisällön paikkamerkki 2">
            <a:extLst>
              <a:ext uri="{FF2B5EF4-FFF2-40B4-BE49-F238E27FC236}">
                <a16:creationId xmlns:a16="http://schemas.microsoft.com/office/drawing/2014/main" id="{52467649-8DFF-4597-B041-6D1AC01C6662}"/>
              </a:ext>
            </a:extLst>
          </p:cNvPr>
          <p:cNvSpPr>
            <a:spLocks noGrp="1"/>
          </p:cNvSpPr>
          <p:nvPr>
            <p:ph idx="1"/>
          </p:nvPr>
        </p:nvSpPr>
        <p:spPr>
          <a:xfrm>
            <a:off x="838200" y="1556584"/>
            <a:ext cx="10515600" cy="3766272"/>
          </a:xfrm>
        </p:spPr>
        <p:txBody>
          <a:bodyPr>
            <a:normAutofit/>
          </a:bodyPr>
          <a:lstStyle/>
          <a:p>
            <a:pPr>
              <a:lnSpc>
                <a:spcPct val="107000"/>
              </a:lnSpc>
              <a:spcAft>
                <a:spcPts val="800"/>
              </a:spcAft>
            </a:pPr>
            <a:r>
              <a:rPr lang="fi-FI" sz="1800" dirty="0">
                <a:effectLst/>
                <a:latin typeface="Nunito Sans" panose="00000500000000000000" pitchFamily="2" charset="0"/>
                <a:ea typeface="Calibri" panose="020F0502020204030204" pitchFamily="34" charset="0"/>
                <a:cs typeface="Times New Roman" panose="02020603050405020304" pitchFamily="18" charset="0"/>
              </a:rPr>
              <a:t>Rasekon pahvikupit tulevat koulutuskuntayhtymän alueella olevasta pk-yrityksestä Länsipahvi Oy, joka on kehittänyt muovittoman pahvimukin ja kannen mukiin.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Nunito Sans" panose="00000500000000000000" pitchFamily="2" charset="0"/>
                <a:ea typeface="Calibri" panose="020F0502020204030204" pitchFamily="34" charset="0"/>
                <a:cs typeface="Times New Roman" panose="02020603050405020304" pitchFamily="18" charset="0"/>
              </a:rPr>
              <a:t>Kun mukia ja kantta ei enää käytetä, se lajitellaan paperi- tai pahvijätteeseen. Kuitu kiertää Suomessa kierrätettynä 10 kertaa pahviraaka-aineena ja siirtyy sen jälkeen paperiraaka-aineeksi. Paperijätteen mukana lajiteltuna se parantaa paperiraaka-aineen laatua.</a:t>
            </a:r>
          </a:p>
          <a:p>
            <a:pPr>
              <a:lnSpc>
                <a:spcPct val="107000"/>
              </a:lnSpc>
              <a:spcAft>
                <a:spcPts val="800"/>
              </a:spcAft>
            </a:pPr>
            <a:r>
              <a:rPr lang="fi-FI" sz="1800" dirty="0">
                <a:ea typeface="Calibri" panose="020F0502020204030204" pitchFamily="34" charset="0"/>
                <a:cs typeface="Times New Roman" panose="02020603050405020304" pitchFamily="18" charset="0"/>
              </a:rPr>
              <a:t>Tällä toiminnalla, tässä ympäristössä vähennämme kemikaalien ja kuuman veden käyttöä</a:t>
            </a:r>
          </a:p>
        </p:txBody>
      </p:sp>
      <p:pic>
        <p:nvPicPr>
          <p:cNvPr id="8" name="Kuva 7">
            <a:extLst>
              <a:ext uri="{FF2B5EF4-FFF2-40B4-BE49-F238E27FC236}">
                <a16:creationId xmlns:a16="http://schemas.microsoft.com/office/drawing/2014/main" id="{8A0FDAE4-160B-4377-9D04-33E543C49422}"/>
              </a:ext>
            </a:extLst>
          </p:cNvPr>
          <p:cNvPicPr>
            <a:picLocks noChangeAspect="1"/>
          </p:cNvPicPr>
          <p:nvPr/>
        </p:nvPicPr>
        <p:blipFill>
          <a:blip r:embed="rId3"/>
          <a:stretch>
            <a:fillRect/>
          </a:stretch>
        </p:blipFill>
        <p:spPr>
          <a:xfrm>
            <a:off x="900961" y="5236974"/>
            <a:ext cx="1281469" cy="1274129"/>
          </a:xfrm>
          <a:prstGeom prst="rect">
            <a:avLst/>
          </a:prstGeom>
        </p:spPr>
      </p:pic>
      <p:pic>
        <p:nvPicPr>
          <p:cNvPr id="9" name="Kuva 8">
            <a:extLst>
              <a:ext uri="{FF2B5EF4-FFF2-40B4-BE49-F238E27FC236}">
                <a16:creationId xmlns:a16="http://schemas.microsoft.com/office/drawing/2014/main" id="{ED782299-CE94-4C30-9468-AC5970C0D631}"/>
              </a:ext>
            </a:extLst>
          </p:cNvPr>
          <p:cNvPicPr>
            <a:picLocks noChangeAspect="1"/>
          </p:cNvPicPr>
          <p:nvPr/>
        </p:nvPicPr>
        <p:blipFill>
          <a:blip r:embed="rId4"/>
          <a:stretch>
            <a:fillRect/>
          </a:stretch>
        </p:blipFill>
        <p:spPr>
          <a:xfrm>
            <a:off x="2442892" y="5236974"/>
            <a:ext cx="1281251" cy="1283074"/>
          </a:xfrm>
          <a:prstGeom prst="rect">
            <a:avLst/>
          </a:prstGeom>
        </p:spPr>
      </p:pic>
      <p:pic>
        <p:nvPicPr>
          <p:cNvPr id="12" name="Kuva 11">
            <a:extLst>
              <a:ext uri="{FF2B5EF4-FFF2-40B4-BE49-F238E27FC236}">
                <a16:creationId xmlns:a16="http://schemas.microsoft.com/office/drawing/2014/main" id="{F03FDB11-58D5-4B98-83A1-0C41C12DFDE7}"/>
              </a:ext>
            </a:extLst>
          </p:cNvPr>
          <p:cNvPicPr>
            <a:picLocks noChangeAspect="1"/>
          </p:cNvPicPr>
          <p:nvPr/>
        </p:nvPicPr>
        <p:blipFill>
          <a:blip r:embed="rId5"/>
          <a:stretch>
            <a:fillRect/>
          </a:stretch>
        </p:blipFill>
        <p:spPr>
          <a:xfrm>
            <a:off x="3984602" y="5238797"/>
            <a:ext cx="1281251" cy="1281251"/>
          </a:xfrm>
          <a:prstGeom prst="rect">
            <a:avLst/>
          </a:prstGeom>
        </p:spPr>
      </p:pic>
      <p:pic>
        <p:nvPicPr>
          <p:cNvPr id="10" name="Kuva 9">
            <a:hlinkClick r:id="rId6" action="ppaction://hlinksldjump"/>
            <a:extLst>
              <a:ext uri="{FF2B5EF4-FFF2-40B4-BE49-F238E27FC236}">
                <a16:creationId xmlns:a16="http://schemas.microsoft.com/office/drawing/2014/main" id="{C8384DC6-4166-49E9-9EFE-593B8C99F1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263566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541066"/>
            <a:ext cx="10515600" cy="1325563"/>
          </a:xfrm>
        </p:spPr>
        <p:txBody>
          <a:bodyPr>
            <a:normAutofit/>
          </a:bodyPr>
          <a:lstStyle/>
          <a:p>
            <a:r>
              <a:rPr lang="fi-FI" dirty="0"/>
              <a:t>Prosessikatselmukset</a:t>
            </a:r>
          </a:p>
        </p:txBody>
      </p:sp>
      <p:sp>
        <p:nvSpPr>
          <p:cNvPr id="3" name="Sisällön paikkamerkki 2">
            <a:extLst>
              <a:ext uri="{FF2B5EF4-FFF2-40B4-BE49-F238E27FC236}">
                <a16:creationId xmlns:a16="http://schemas.microsoft.com/office/drawing/2014/main" id="{F6DC8323-4941-4BF1-BBD8-524F194DDB0C}"/>
              </a:ext>
            </a:extLst>
          </p:cNvPr>
          <p:cNvSpPr>
            <a:spLocks noGrp="1"/>
          </p:cNvSpPr>
          <p:nvPr>
            <p:ph idx="1"/>
          </p:nvPr>
        </p:nvSpPr>
        <p:spPr>
          <a:xfrm>
            <a:off x="838200" y="1774047"/>
            <a:ext cx="7873721" cy="2717566"/>
          </a:xfrm>
        </p:spPr>
        <p:txBody>
          <a:bodyPr>
            <a:normAutofit/>
          </a:bodyPr>
          <a:lstStyle/>
          <a:p>
            <a:r>
              <a:rPr lang="fi-FI" sz="1800" dirty="0"/>
              <a:t>Opetuksen ja ohjauksen prosessien katselmukseen on lisätty enemmän aikaa prosessien käsittelyyn. Prosessikatselmuksen osallistujiin on lisätty palvelupäällikkö, joka tekee prosessin muutokset </a:t>
            </a:r>
            <a:r>
              <a:rPr lang="fi-FI" sz="1800" dirty="0" err="1"/>
              <a:t>IMSiin</a:t>
            </a:r>
            <a:r>
              <a:rPr lang="fi-FI" sz="1800" dirty="0"/>
              <a:t>. (Prosessien muutoksia, päivityksiä ja katselmuksia koskeva ohje 9.5.2022, Pauliina Sarilo)</a:t>
            </a:r>
          </a:p>
          <a:p>
            <a:r>
              <a:rPr lang="fi-FI" sz="1800" dirty="0"/>
              <a:t>Prosessin ylläpitäjä esittelee TEAMS digipajoissa prosessin muutokset kaikille halukkaille.</a:t>
            </a:r>
          </a:p>
          <a:p>
            <a:endParaRPr lang="fi-FI" sz="1800" dirty="0"/>
          </a:p>
        </p:txBody>
      </p:sp>
      <p:pic>
        <p:nvPicPr>
          <p:cNvPr id="6" name="Kuva 5">
            <a:extLst>
              <a:ext uri="{FF2B5EF4-FFF2-40B4-BE49-F238E27FC236}">
                <a16:creationId xmlns:a16="http://schemas.microsoft.com/office/drawing/2014/main" id="{A8E43BAB-B521-4B46-B900-8C08B4A0B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192636"/>
            <a:ext cx="1281251" cy="1281251"/>
          </a:xfrm>
          <a:prstGeom prst="rect">
            <a:avLst/>
          </a:prstGeom>
        </p:spPr>
      </p:pic>
      <p:pic>
        <p:nvPicPr>
          <p:cNvPr id="10" name="Kuva 9">
            <a:hlinkClick r:id="rId4" action="ppaction://hlinksldjump"/>
            <a:extLst>
              <a:ext uri="{FF2B5EF4-FFF2-40B4-BE49-F238E27FC236}">
                <a16:creationId xmlns:a16="http://schemas.microsoft.com/office/drawing/2014/main" id="{7EA6A2A2-1E2C-4265-8C6A-EB17A939A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304201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554300"/>
            <a:ext cx="10515600" cy="1325563"/>
          </a:xfrm>
        </p:spPr>
        <p:txBody>
          <a:bodyPr/>
          <a:lstStyle/>
          <a:p>
            <a:r>
              <a:rPr lang="fi-FI" dirty="0"/>
              <a:t>Raseko mukana ennakointiakatemiassa</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928635" y="2061966"/>
            <a:ext cx="10515600" cy="2357657"/>
          </a:xfrm>
        </p:spPr>
        <p:txBody>
          <a:bodyPr>
            <a:normAutofit/>
          </a:bodyPr>
          <a:lstStyle/>
          <a:p>
            <a:pPr marL="0" indent="0">
              <a:buNone/>
            </a:pPr>
            <a:r>
              <a:rPr lang="fi-FI" sz="1800" dirty="0"/>
              <a:t>ENNAKOINTI</a:t>
            </a:r>
          </a:p>
          <a:p>
            <a:r>
              <a:rPr lang="fi-FI" sz="1800" dirty="0"/>
              <a:t>Rasekon on ollut edustettuna kaikkien alojen osalta eri työpaketeissa ennakointiakatemian koulutusohjelmassa keväällä 2022</a:t>
            </a:r>
          </a:p>
          <a:p>
            <a:r>
              <a:rPr lang="fi-FI" sz="1800" dirty="0"/>
              <a:t>Kesällä 2022 opetushenkilöstön koulutuspäivässä tehtiin tulevaisuusharjoituksia </a:t>
            </a:r>
          </a:p>
          <a:p>
            <a:r>
              <a:rPr lang="fi-FI" sz="1800" dirty="0"/>
              <a:t>Syksyllä 2022 palattiin tulevaisuusharjoitusten teemoihin</a:t>
            </a:r>
          </a:p>
        </p:txBody>
      </p:sp>
      <p:pic>
        <p:nvPicPr>
          <p:cNvPr id="7" name="Kuva 6">
            <a:extLst>
              <a:ext uri="{FF2B5EF4-FFF2-40B4-BE49-F238E27FC236}">
                <a16:creationId xmlns:a16="http://schemas.microsoft.com/office/drawing/2014/main" id="{BDA525A0-D6A1-47CF-BA2D-9E40E93F9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249" y="4998875"/>
            <a:ext cx="1281251" cy="1281251"/>
          </a:xfrm>
          <a:prstGeom prst="rect">
            <a:avLst/>
          </a:prstGeom>
        </p:spPr>
      </p:pic>
      <p:pic>
        <p:nvPicPr>
          <p:cNvPr id="14" name="Kuva 13">
            <a:extLst>
              <a:ext uri="{FF2B5EF4-FFF2-40B4-BE49-F238E27FC236}">
                <a16:creationId xmlns:a16="http://schemas.microsoft.com/office/drawing/2014/main" id="{EAE4FEA4-8F23-4699-AB35-AF114ADB8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341" y="4998875"/>
            <a:ext cx="1281251" cy="1281251"/>
          </a:xfrm>
          <a:prstGeom prst="rect">
            <a:avLst/>
          </a:prstGeom>
        </p:spPr>
      </p:pic>
      <p:pic>
        <p:nvPicPr>
          <p:cNvPr id="9" name="Kuva 8">
            <a:hlinkClick r:id="rId5" action="ppaction://hlinksldjump"/>
            <a:extLst>
              <a:ext uri="{FF2B5EF4-FFF2-40B4-BE49-F238E27FC236}">
                <a16:creationId xmlns:a16="http://schemas.microsoft.com/office/drawing/2014/main" id="{CBD0BFF5-3947-4FE4-BFBE-E56E44BCCB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28582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F6DC8323-4941-4BF1-BBD8-524F194DDB0C}"/>
              </a:ext>
            </a:extLst>
          </p:cNvPr>
          <p:cNvSpPr>
            <a:spLocks noGrp="1"/>
          </p:cNvSpPr>
          <p:nvPr>
            <p:ph idx="1"/>
          </p:nvPr>
        </p:nvSpPr>
        <p:spPr>
          <a:xfrm>
            <a:off x="527126" y="1301675"/>
            <a:ext cx="10485868" cy="5260490"/>
          </a:xfrm>
        </p:spPr>
        <p:txBody>
          <a:bodyPr>
            <a:normAutofit fontScale="85000" lnSpcReduction="10000"/>
          </a:bodyPr>
          <a:lstStyle/>
          <a:p>
            <a:pPr marL="0" indent="0">
              <a:buNone/>
            </a:pPr>
            <a:r>
              <a:rPr lang="fi-FI" dirty="0"/>
              <a:t>Tämä esitys on kuvaamassa kestävän kehityksen kehittämiskohteiden edistymistä, eikä sinällään mitätöi tähän asti tehtyä hyvää kestävän kehityksen työtä. </a:t>
            </a:r>
          </a:p>
          <a:p>
            <a:pPr marL="0" indent="0">
              <a:buNone/>
            </a:pPr>
            <a:r>
              <a:rPr lang="fi-FI" dirty="0"/>
              <a:t>Tämä kaikki tekeminen on mahdollista vain siksi, että meillä on niin hyvä pohja tähän tekemiseen. </a:t>
            </a:r>
          </a:p>
          <a:p>
            <a:r>
              <a:rPr lang="fi-FI" dirty="0"/>
              <a:t>Sivu 4 on esityksen pääsivu, josta pääsee kuvia klikkaamalla tekemisen sivulle kun olet esitystilassa. Ilman esitystilaa täytyy käyttää ctrl + klikkaus</a:t>
            </a:r>
          </a:p>
          <a:p>
            <a:r>
              <a:rPr lang="fi-FI" dirty="0"/>
              <a:t>Pyörylää klikkaamalla pääset sivulle neljä</a:t>
            </a:r>
          </a:p>
          <a:p>
            <a:r>
              <a:rPr lang="fi-FI" dirty="0"/>
              <a:t>Vain diassa kolme on muistiinpanoja</a:t>
            </a:r>
          </a:p>
          <a:p>
            <a:r>
              <a:rPr lang="fi-FI" dirty="0"/>
              <a:t>Jos etenet perinteisesti, dialta toiselle:</a:t>
            </a:r>
          </a:p>
          <a:p>
            <a:pPr lvl="1"/>
            <a:r>
              <a:rPr lang="fi-FI" dirty="0"/>
              <a:t>Ensin tulee asiat joita Raseko tekee</a:t>
            </a:r>
          </a:p>
          <a:p>
            <a:pPr lvl="1"/>
            <a:r>
              <a:rPr lang="fi-FI" dirty="0"/>
              <a:t>Sen jälkeen tulee opetuksen tekeminen</a:t>
            </a:r>
          </a:p>
          <a:p>
            <a:pPr lvl="1"/>
            <a:r>
              <a:rPr lang="fi-FI" dirty="0"/>
              <a:t>Kolmantena opiskelijoiden tekeminen</a:t>
            </a:r>
          </a:p>
          <a:p>
            <a:pPr lvl="1"/>
            <a:r>
              <a:rPr lang="fi-FI" dirty="0"/>
              <a:t>Neljäntenä vapaaehtoistoiminta (kilometri- ja kävelykilometrikisa)</a:t>
            </a:r>
          </a:p>
          <a:p>
            <a:r>
              <a:rPr lang="fi-FI" dirty="0"/>
              <a:t>Jos olet ollut mukana tekemässä jotain kestävän kehityksen tekoja, joka ei käy ilmi tästä esityksestä, tee teksti Wordille ja lähetä Tinalle, lisään sen tähän ppt esitykseen.</a:t>
            </a:r>
          </a:p>
          <a:p>
            <a:r>
              <a:rPr lang="fi-FI" dirty="0"/>
              <a:t>Mikäli huomaat puutteita jossain tekstissä tai diassa, kerro niistä Tinalle, niin korjataan. Otan myös mieluusti valokuvia vastaan.</a:t>
            </a:r>
          </a:p>
        </p:txBody>
      </p:sp>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621123" y="410128"/>
            <a:ext cx="9836972" cy="905060"/>
          </a:xfrm>
        </p:spPr>
        <p:txBody>
          <a:bodyPr>
            <a:normAutofit/>
          </a:bodyPr>
          <a:lstStyle/>
          <a:p>
            <a:r>
              <a:rPr lang="fi-FI" dirty="0"/>
              <a:t>Käyttöohjeet</a:t>
            </a:r>
          </a:p>
        </p:txBody>
      </p:sp>
      <p:pic>
        <p:nvPicPr>
          <p:cNvPr id="9" name="Kuva 8">
            <a:hlinkClick r:id="rId3" action="ppaction://hlinksldjump"/>
            <a:extLst>
              <a:ext uri="{FF2B5EF4-FFF2-40B4-BE49-F238E27FC236}">
                <a16:creationId xmlns:a16="http://schemas.microsoft.com/office/drawing/2014/main" id="{DDBCFBE1-F2A4-4AC7-8F9D-84C93B1D8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088" y="2771228"/>
            <a:ext cx="2693710" cy="2334897"/>
          </a:xfrm>
          <a:prstGeom prst="rect">
            <a:avLst/>
          </a:prstGeom>
        </p:spPr>
      </p:pic>
    </p:spTree>
    <p:extLst>
      <p:ext uri="{BB962C8B-B14F-4D97-AF65-F5344CB8AC3E}">
        <p14:creationId xmlns:p14="http://schemas.microsoft.com/office/powerpoint/2010/main" val="6264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918587" y="348079"/>
            <a:ext cx="10515600" cy="1325563"/>
          </a:xfrm>
        </p:spPr>
        <p:txBody>
          <a:bodyPr>
            <a:normAutofit/>
          </a:bodyPr>
          <a:lstStyle/>
          <a:p>
            <a:r>
              <a:rPr lang="fi-FI" dirty="0"/>
              <a:t>Opetuksen kehitysryhmä</a:t>
            </a:r>
          </a:p>
        </p:txBody>
      </p:sp>
      <p:sp>
        <p:nvSpPr>
          <p:cNvPr id="3" name="Sisällön paikkamerkki 2">
            <a:extLst>
              <a:ext uri="{FF2B5EF4-FFF2-40B4-BE49-F238E27FC236}">
                <a16:creationId xmlns:a16="http://schemas.microsoft.com/office/drawing/2014/main" id="{F6DC8323-4941-4BF1-BBD8-524F194DDB0C}"/>
              </a:ext>
            </a:extLst>
          </p:cNvPr>
          <p:cNvSpPr>
            <a:spLocks noGrp="1"/>
          </p:cNvSpPr>
          <p:nvPr>
            <p:ph idx="1"/>
          </p:nvPr>
        </p:nvSpPr>
        <p:spPr>
          <a:xfrm>
            <a:off x="918587" y="1673642"/>
            <a:ext cx="10515600" cy="1755358"/>
          </a:xfrm>
        </p:spPr>
        <p:txBody>
          <a:bodyPr>
            <a:normAutofit/>
          </a:bodyPr>
          <a:lstStyle/>
          <a:p>
            <a:r>
              <a:rPr lang="fi-FI" sz="1800" dirty="0"/>
              <a:t>Rasekossa kokoontuu kuukausittain opetuksen kehitysryhmä, joka käsittelee Rasekossa meneillään olevia hankkeita </a:t>
            </a:r>
          </a:p>
          <a:p>
            <a:r>
              <a:rPr lang="fi-FI" sz="1800" dirty="0"/>
              <a:t>Hankkeissa kehitetään Rasekon opettajien toimintaa poikkialaisesti viimeisimpien tarpeiden mukaisesti</a:t>
            </a:r>
          </a:p>
          <a:p>
            <a:endParaRPr lang="fi-FI" sz="1800" dirty="0"/>
          </a:p>
        </p:txBody>
      </p:sp>
      <p:pic>
        <p:nvPicPr>
          <p:cNvPr id="6" name="Kuva 5">
            <a:extLst>
              <a:ext uri="{FF2B5EF4-FFF2-40B4-BE49-F238E27FC236}">
                <a16:creationId xmlns:a16="http://schemas.microsoft.com/office/drawing/2014/main" id="{01BA1C1D-FBDB-465D-B4E6-C567CDB1D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052" y="5011691"/>
            <a:ext cx="1281251" cy="1281251"/>
          </a:xfrm>
          <a:prstGeom prst="rect">
            <a:avLst/>
          </a:prstGeom>
        </p:spPr>
      </p:pic>
      <p:pic>
        <p:nvPicPr>
          <p:cNvPr id="7" name="Kuva 6">
            <a:extLst>
              <a:ext uri="{FF2B5EF4-FFF2-40B4-BE49-F238E27FC236}">
                <a16:creationId xmlns:a16="http://schemas.microsoft.com/office/drawing/2014/main" id="{1CD5A903-5BE4-4659-A798-F87312125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622" y="5011690"/>
            <a:ext cx="1281251" cy="1281251"/>
          </a:xfrm>
          <a:prstGeom prst="rect">
            <a:avLst/>
          </a:prstGeom>
        </p:spPr>
      </p:pic>
      <p:pic>
        <p:nvPicPr>
          <p:cNvPr id="10" name="Kuva 9">
            <a:hlinkClick r:id="rId5" action="ppaction://hlinksldjump"/>
            <a:extLst>
              <a:ext uri="{FF2B5EF4-FFF2-40B4-BE49-F238E27FC236}">
                <a16:creationId xmlns:a16="http://schemas.microsoft.com/office/drawing/2014/main" id="{D9DB1FB0-6877-461D-B026-5AA94FBCF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162855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621294"/>
            <a:ext cx="9079523" cy="1455411"/>
          </a:xfrm>
        </p:spPr>
        <p:txBody>
          <a:bodyPr>
            <a:normAutofit fontScale="90000"/>
          </a:bodyPr>
          <a:lstStyle/>
          <a:p>
            <a:r>
              <a:rPr lang="fi-FI" dirty="0"/>
              <a:t>Henkilöstön koulutussuunnitelmat vuonna 2023 </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838200" y="2179431"/>
            <a:ext cx="10515600" cy="1455411"/>
          </a:xfrm>
        </p:spPr>
        <p:txBody>
          <a:bodyPr>
            <a:normAutofit/>
          </a:bodyPr>
          <a:lstStyle/>
          <a:p>
            <a:pPr marL="0" indent="0">
              <a:buNone/>
            </a:pPr>
            <a:r>
              <a:rPr lang="fi-FI" sz="1800" dirty="0"/>
              <a:t>Syksyllä 2022 opetuksen ja yhteisten palveluiden johtoryhmät saivat henkilöstön kanssa keskusteltavaksi vuoden 2023 henkilöstön koulutussuunnitelmat. </a:t>
            </a:r>
          </a:p>
          <a:p>
            <a:pPr marL="0" indent="0">
              <a:buNone/>
            </a:pPr>
            <a:r>
              <a:rPr lang="fi-FI" sz="1800" dirty="0"/>
              <a:t>Tällä tavalla jokainen on päässyt vaikuttamaan oman osastonsa kehittämiskohteisiin ja –toimiin.</a:t>
            </a:r>
          </a:p>
          <a:p>
            <a:pPr marL="0" indent="0">
              <a:buNone/>
            </a:pPr>
            <a:endParaRPr lang="fi-FI" sz="1800" dirty="0"/>
          </a:p>
          <a:p>
            <a:pPr marL="0" indent="0">
              <a:buNone/>
            </a:pPr>
            <a:endParaRPr lang="fi-FI" sz="1800" dirty="0"/>
          </a:p>
        </p:txBody>
      </p:sp>
      <p:pic>
        <p:nvPicPr>
          <p:cNvPr id="3" name="Kuva 2">
            <a:extLst>
              <a:ext uri="{FF2B5EF4-FFF2-40B4-BE49-F238E27FC236}">
                <a16:creationId xmlns:a16="http://schemas.microsoft.com/office/drawing/2014/main" id="{1B55B7FD-0CF7-4DB0-9A0A-1AED627C6477}"/>
              </a:ext>
            </a:extLst>
          </p:cNvPr>
          <p:cNvPicPr>
            <a:picLocks noChangeAspect="1"/>
          </p:cNvPicPr>
          <p:nvPr/>
        </p:nvPicPr>
        <p:blipFill>
          <a:blip r:embed="rId3"/>
          <a:stretch>
            <a:fillRect/>
          </a:stretch>
        </p:blipFill>
        <p:spPr>
          <a:xfrm>
            <a:off x="927132" y="5053142"/>
            <a:ext cx="1274019" cy="1281248"/>
          </a:xfrm>
          <a:prstGeom prst="rect">
            <a:avLst/>
          </a:prstGeom>
        </p:spPr>
      </p:pic>
      <p:pic>
        <p:nvPicPr>
          <p:cNvPr id="10" name="Kuva 9">
            <a:extLst>
              <a:ext uri="{FF2B5EF4-FFF2-40B4-BE49-F238E27FC236}">
                <a16:creationId xmlns:a16="http://schemas.microsoft.com/office/drawing/2014/main" id="{0414F2A2-344F-4395-B6C7-DBF6F18B40AE}"/>
              </a:ext>
            </a:extLst>
          </p:cNvPr>
          <p:cNvPicPr>
            <a:picLocks noChangeAspect="1"/>
          </p:cNvPicPr>
          <p:nvPr/>
        </p:nvPicPr>
        <p:blipFill>
          <a:blip r:embed="rId4"/>
          <a:stretch>
            <a:fillRect/>
          </a:stretch>
        </p:blipFill>
        <p:spPr>
          <a:xfrm>
            <a:off x="2489971" y="5053141"/>
            <a:ext cx="1281251" cy="1283074"/>
          </a:xfrm>
          <a:prstGeom prst="rect">
            <a:avLst/>
          </a:prstGeom>
        </p:spPr>
      </p:pic>
      <p:pic>
        <p:nvPicPr>
          <p:cNvPr id="7" name="Kuva 6">
            <a:extLst>
              <a:ext uri="{FF2B5EF4-FFF2-40B4-BE49-F238E27FC236}">
                <a16:creationId xmlns:a16="http://schemas.microsoft.com/office/drawing/2014/main" id="{3A72D023-628B-4748-87C4-E4635CE53EFD}"/>
              </a:ext>
            </a:extLst>
          </p:cNvPr>
          <p:cNvPicPr>
            <a:picLocks noChangeAspect="1"/>
          </p:cNvPicPr>
          <p:nvPr/>
        </p:nvPicPr>
        <p:blipFill>
          <a:blip r:embed="rId5"/>
          <a:stretch>
            <a:fillRect/>
          </a:stretch>
        </p:blipFill>
        <p:spPr>
          <a:xfrm>
            <a:off x="4058448" y="5053139"/>
            <a:ext cx="1281251" cy="1281251"/>
          </a:xfrm>
          <a:prstGeom prst="rect">
            <a:avLst/>
          </a:prstGeom>
        </p:spPr>
      </p:pic>
      <p:pic>
        <p:nvPicPr>
          <p:cNvPr id="11" name="Kuva 10">
            <a:extLst>
              <a:ext uri="{FF2B5EF4-FFF2-40B4-BE49-F238E27FC236}">
                <a16:creationId xmlns:a16="http://schemas.microsoft.com/office/drawing/2014/main" id="{10C21F92-390F-40F3-8C8C-CD5352AEA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1395" y="5053139"/>
            <a:ext cx="1281251" cy="1281251"/>
          </a:xfrm>
          <a:prstGeom prst="rect">
            <a:avLst/>
          </a:prstGeom>
        </p:spPr>
      </p:pic>
      <p:pic>
        <p:nvPicPr>
          <p:cNvPr id="12" name="Kuva 11">
            <a:hlinkClick r:id="rId7" action="ppaction://hlinksldjump"/>
            <a:extLst>
              <a:ext uri="{FF2B5EF4-FFF2-40B4-BE49-F238E27FC236}">
                <a16:creationId xmlns:a16="http://schemas.microsoft.com/office/drawing/2014/main" id="{64FCEA67-3D51-4A0E-9C42-F91962EE60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17521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260191"/>
            <a:ext cx="10515600" cy="1325563"/>
          </a:xfrm>
        </p:spPr>
        <p:txBody>
          <a:bodyPr>
            <a:normAutofit/>
          </a:bodyPr>
          <a:lstStyle/>
          <a:p>
            <a:r>
              <a:rPr lang="fi-FI" dirty="0"/>
              <a:t>Lajittelukoulutukset</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898307" y="1473121"/>
            <a:ext cx="9813236" cy="1561481"/>
          </a:xfrm>
        </p:spPr>
        <p:txBody>
          <a:bodyPr>
            <a:normAutofit/>
          </a:bodyPr>
          <a:lstStyle/>
          <a:p>
            <a:pPr marL="0" indent="0">
              <a:buNone/>
            </a:pPr>
            <a:r>
              <a:rPr lang="fi-FI" sz="1800" dirty="0"/>
              <a:t>Vuonna 2022 järjestettiin kaksi lajitteluun painottuvaa koulutusta, ensimmäinen kevään hyvinvointiviikolla ja toinen opettajien koulutuspäivässä kesällä.</a:t>
            </a:r>
          </a:p>
          <a:p>
            <a:pPr marL="0" indent="0">
              <a:buNone/>
            </a:pPr>
            <a:r>
              <a:rPr lang="fi-FI" sz="1800" dirty="0"/>
              <a:t>Kouluttajana toimi </a:t>
            </a:r>
            <a:r>
              <a:rPr lang="fi-FI" sz="1800" dirty="0" err="1"/>
              <a:t>LSJH:n</a:t>
            </a:r>
            <a:r>
              <a:rPr lang="fi-FI" sz="1800" dirty="0"/>
              <a:t> asiantuntija ja ensimmäisen lajittelukoulutuksen aikana tehdyssä </a:t>
            </a:r>
            <a:r>
              <a:rPr lang="fi-FI" sz="1800" dirty="0" err="1"/>
              <a:t>Kahoot</a:t>
            </a:r>
            <a:r>
              <a:rPr lang="fi-FI" sz="1800" dirty="0"/>
              <a:t>-kyselyssä oli yli 200 osallistujaa.</a:t>
            </a:r>
          </a:p>
          <a:p>
            <a:pPr marL="0" indent="0">
              <a:buNone/>
            </a:pPr>
            <a:endParaRPr lang="fi-FI" sz="1800" dirty="0"/>
          </a:p>
          <a:p>
            <a:pPr marL="0" indent="0">
              <a:buNone/>
            </a:pPr>
            <a:endParaRPr lang="fi-FI" sz="1800" dirty="0"/>
          </a:p>
        </p:txBody>
      </p:sp>
      <p:pic>
        <p:nvPicPr>
          <p:cNvPr id="7" name="Kuva 6">
            <a:extLst>
              <a:ext uri="{FF2B5EF4-FFF2-40B4-BE49-F238E27FC236}">
                <a16:creationId xmlns:a16="http://schemas.microsoft.com/office/drawing/2014/main" id="{D272AB04-C39E-419D-8565-4D48B954FE17}"/>
              </a:ext>
            </a:extLst>
          </p:cNvPr>
          <p:cNvPicPr>
            <a:picLocks noChangeAspect="1"/>
          </p:cNvPicPr>
          <p:nvPr/>
        </p:nvPicPr>
        <p:blipFill>
          <a:blip r:embed="rId3"/>
          <a:stretch>
            <a:fillRect/>
          </a:stretch>
        </p:blipFill>
        <p:spPr>
          <a:xfrm>
            <a:off x="1010093" y="4951883"/>
            <a:ext cx="1333199" cy="1325563"/>
          </a:xfrm>
          <a:prstGeom prst="rect">
            <a:avLst/>
          </a:prstGeom>
        </p:spPr>
      </p:pic>
      <p:pic>
        <p:nvPicPr>
          <p:cNvPr id="10" name="Kuva 9">
            <a:extLst>
              <a:ext uri="{FF2B5EF4-FFF2-40B4-BE49-F238E27FC236}">
                <a16:creationId xmlns:a16="http://schemas.microsoft.com/office/drawing/2014/main" id="{491ABDD2-449D-456C-83CB-DB0D0F71A29A}"/>
              </a:ext>
            </a:extLst>
          </p:cNvPr>
          <p:cNvPicPr>
            <a:picLocks noChangeAspect="1"/>
          </p:cNvPicPr>
          <p:nvPr/>
        </p:nvPicPr>
        <p:blipFill>
          <a:blip r:embed="rId4"/>
          <a:stretch>
            <a:fillRect/>
          </a:stretch>
        </p:blipFill>
        <p:spPr>
          <a:xfrm>
            <a:off x="2603112" y="4951883"/>
            <a:ext cx="1333627" cy="1329049"/>
          </a:xfrm>
          <a:prstGeom prst="rect">
            <a:avLst/>
          </a:prstGeom>
        </p:spPr>
      </p:pic>
      <p:pic>
        <p:nvPicPr>
          <p:cNvPr id="11" name="Kuva 10">
            <a:extLst>
              <a:ext uri="{FF2B5EF4-FFF2-40B4-BE49-F238E27FC236}">
                <a16:creationId xmlns:a16="http://schemas.microsoft.com/office/drawing/2014/main" id="{88E3CAEF-BFC9-4F07-91B1-2C19BA5D028F}"/>
              </a:ext>
            </a:extLst>
          </p:cNvPr>
          <p:cNvPicPr>
            <a:picLocks noChangeAspect="1"/>
          </p:cNvPicPr>
          <p:nvPr/>
        </p:nvPicPr>
        <p:blipFill>
          <a:blip r:embed="rId5"/>
          <a:stretch>
            <a:fillRect/>
          </a:stretch>
        </p:blipFill>
        <p:spPr>
          <a:xfrm>
            <a:off x="4216655" y="4951883"/>
            <a:ext cx="1333738" cy="1329959"/>
          </a:xfrm>
          <a:prstGeom prst="rect">
            <a:avLst/>
          </a:prstGeom>
        </p:spPr>
      </p:pic>
      <p:pic>
        <p:nvPicPr>
          <p:cNvPr id="12" name="Kuva 11">
            <a:hlinkClick r:id="rId6" action="ppaction://hlinksldjump"/>
            <a:extLst>
              <a:ext uri="{FF2B5EF4-FFF2-40B4-BE49-F238E27FC236}">
                <a16:creationId xmlns:a16="http://schemas.microsoft.com/office/drawing/2014/main" id="{57FAE23E-B037-4774-85BA-8AFBB49A68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239700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559160"/>
            <a:ext cx="10515600" cy="1325563"/>
          </a:xfrm>
        </p:spPr>
        <p:txBody>
          <a:bodyPr/>
          <a:lstStyle/>
          <a:p>
            <a:r>
              <a:rPr lang="fi-FI" dirty="0"/>
              <a:t>Kumppanuusyritysten kanssa tehdään toimintasuunnitelma</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838200" y="2069810"/>
            <a:ext cx="8064640" cy="2357657"/>
          </a:xfrm>
        </p:spPr>
        <p:txBody>
          <a:bodyPr>
            <a:normAutofit/>
          </a:bodyPr>
          <a:lstStyle/>
          <a:p>
            <a:pPr marL="0" indent="0">
              <a:buNone/>
            </a:pPr>
            <a:r>
              <a:rPr lang="fi-FI" sz="1800" dirty="0"/>
              <a:t>Rasekolla on 67 kumppanuussopimusta </a:t>
            </a:r>
            <a:r>
              <a:rPr lang="fi-FI" sz="1200" dirty="0"/>
              <a:t>(</a:t>
            </a:r>
            <a:r>
              <a:rPr lang="fi-FI" sz="1200" dirty="0" err="1"/>
              <a:t>CaseM</a:t>
            </a:r>
            <a:r>
              <a:rPr lang="fi-FI" sz="1200" dirty="0"/>
              <a:t> 12.9.2023) </a:t>
            </a:r>
          </a:p>
          <a:p>
            <a:pPr marL="0" indent="0">
              <a:buNone/>
            </a:pPr>
            <a:r>
              <a:rPr lang="fi-FI" sz="1800" dirty="0"/>
              <a:t>Kumppaneiden kanssaan tehdään sopimuskauden ajaksi toimintasuunnitelma, joissa on määritelty yhteistyön toimenpiteet seuraaville vuosille.</a:t>
            </a:r>
          </a:p>
          <a:p>
            <a:pPr marL="0" indent="0">
              <a:buNone/>
            </a:pPr>
            <a:endParaRPr lang="fi-FI" sz="1800" dirty="0"/>
          </a:p>
        </p:txBody>
      </p:sp>
      <p:pic>
        <p:nvPicPr>
          <p:cNvPr id="3" name="Kuva 2">
            <a:extLst>
              <a:ext uri="{FF2B5EF4-FFF2-40B4-BE49-F238E27FC236}">
                <a16:creationId xmlns:a16="http://schemas.microsoft.com/office/drawing/2014/main" id="{CD20D32F-0F8E-48D3-B296-8D4C8D3E5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09" y="5059492"/>
            <a:ext cx="1290972" cy="1290972"/>
          </a:xfrm>
          <a:prstGeom prst="rect">
            <a:avLst/>
          </a:prstGeom>
        </p:spPr>
      </p:pic>
      <p:pic>
        <p:nvPicPr>
          <p:cNvPr id="2" name="Kuva 1">
            <a:extLst>
              <a:ext uri="{FF2B5EF4-FFF2-40B4-BE49-F238E27FC236}">
                <a16:creationId xmlns:a16="http://schemas.microsoft.com/office/drawing/2014/main" id="{AA23EDC2-4F69-6A33-3185-7BE55022D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309" y="5059491"/>
            <a:ext cx="1290972" cy="1290972"/>
          </a:xfrm>
          <a:prstGeom prst="rect">
            <a:avLst/>
          </a:prstGeom>
        </p:spPr>
      </p:pic>
      <p:pic>
        <p:nvPicPr>
          <p:cNvPr id="10" name="Kuva 9">
            <a:hlinkClick r:id="rId5" action="ppaction://hlinksldjump"/>
            <a:extLst>
              <a:ext uri="{FF2B5EF4-FFF2-40B4-BE49-F238E27FC236}">
                <a16:creationId xmlns:a16="http://schemas.microsoft.com/office/drawing/2014/main" id="{20CE6669-B12D-4E20-948C-71807F0762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376325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139899"/>
            <a:ext cx="9019233" cy="2445039"/>
          </a:xfrm>
        </p:spPr>
        <p:txBody>
          <a:bodyPr/>
          <a:lstStyle/>
          <a:p>
            <a:r>
              <a:rPr lang="fi-FI" dirty="0"/>
              <a:t>Rakennusalan neuvottelukunta arvioi indikaattoreita</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838200" y="2410691"/>
            <a:ext cx="7471787" cy="2131164"/>
          </a:xfrm>
        </p:spPr>
        <p:txBody>
          <a:bodyPr>
            <a:normAutofit/>
          </a:bodyPr>
          <a:lstStyle/>
          <a:p>
            <a:r>
              <a:rPr lang="fi-FI" sz="1800" dirty="0"/>
              <a:t>Keväällä 2022 Rakennusalan neuvottelukunnan kanssa arvioitiin yhdessä kestävän kehityksen indikaattoreita </a:t>
            </a:r>
          </a:p>
        </p:txBody>
      </p:sp>
      <p:pic>
        <p:nvPicPr>
          <p:cNvPr id="3" name="Kuva 2">
            <a:extLst>
              <a:ext uri="{FF2B5EF4-FFF2-40B4-BE49-F238E27FC236}">
                <a16:creationId xmlns:a16="http://schemas.microsoft.com/office/drawing/2014/main" id="{E4CBFE04-157F-467E-BD4A-12C25A566158}"/>
              </a:ext>
            </a:extLst>
          </p:cNvPr>
          <p:cNvPicPr>
            <a:picLocks noChangeAspect="1"/>
          </p:cNvPicPr>
          <p:nvPr/>
        </p:nvPicPr>
        <p:blipFill>
          <a:blip r:embed="rId3"/>
          <a:stretch>
            <a:fillRect/>
          </a:stretch>
        </p:blipFill>
        <p:spPr>
          <a:xfrm>
            <a:off x="859948" y="5136598"/>
            <a:ext cx="1269672" cy="1271476"/>
          </a:xfrm>
          <a:prstGeom prst="rect">
            <a:avLst/>
          </a:prstGeom>
        </p:spPr>
      </p:pic>
      <p:pic>
        <p:nvPicPr>
          <p:cNvPr id="10" name="Kuva 9">
            <a:extLst>
              <a:ext uri="{FF2B5EF4-FFF2-40B4-BE49-F238E27FC236}">
                <a16:creationId xmlns:a16="http://schemas.microsoft.com/office/drawing/2014/main" id="{BBEA3B3C-FC2E-4FC2-810C-6B001A2D1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680" y="5126823"/>
            <a:ext cx="1281251" cy="1281251"/>
          </a:xfrm>
          <a:prstGeom prst="rect">
            <a:avLst/>
          </a:prstGeom>
        </p:spPr>
      </p:pic>
      <p:pic>
        <p:nvPicPr>
          <p:cNvPr id="11" name="Kuva 10">
            <a:extLst>
              <a:ext uri="{FF2B5EF4-FFF2-40B4-BE49-F238E27FC236}">
                <a16:creationId xmlns:a16="http://schemas.microsoft.com/office/drawing/2014/main" id="{8C2262C6-C747-4766-A352-10B40BF6F38D}"/>
              </a:ext>
            </a:extLst>
          </p:cNvPr>
          <p:cNvPicPr>
            <a:picLocks noChangeAspect="1"/>
          </p:cNvPicPr>
          <p:nvPr/>
        </p:nvPicPr>
        <p:blipFill>
          <a:blip r:embed="rId5"/>
          <a:stretch>
            <a:fillRect/>
          </a:stretch>
        </p:blipFill>
        <p:spPr>
          <a:xfrm>
            <a:off x="3882714" y="5136598"/>
            <a:ext cx="1271476" cy="1271476"/>
          </a:xfrm>
          <a:prstGeom prst="rect">
            <a:avLst/>
          </a:prstGeom>
        </p:spPr>
      </p:pic>
      <p:pic>
        <p:nvPicPr>
          <p:cNvPr id="12" name="Kuva 11">
            <a:hlinkClick r:id="rId6" action="ppaction://hlinksldjump"/>
            <a:extLst>
              <a:ext uri="{FF2B5EF4-FFF2-40B4-BE49-F238E27FC236}">
                <a16:creationId xmlns:a16="http://schemas.microsoft.com/office/drawing/2014/main" id="{3F327404-3AB0-4D21-A7B4-AC8B3213A1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198235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139899"/>
            <a:ext cx="9019233" cy="2445039"/>
          </a:xfrm>
        </p:spPr>
        <p:txBody>
          <a:bodyPr/>
          <a:lstStyle/>
          <a:p>
            <a:r>
              <a:rPr lang="fi-FI" dirty="0"/>
              <a:t>Raseko kouluttaa rannikkolaivaston varusmiehiä</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838200" y="2467991"/>
            <a:ext cx="5118717" cy="1805071"/>
          </a:xfrm>
        </p:spPr>
        <p:txBody>
          <a:bodyPr>
            <a:normAutofit/>
          </a:bodyPr>
          <a:lstStyle/>
          <a:p>
            <a:r>
              <a:rPr lang="fi-FI" sz="1800" dirty="0"/>
              <a:t>Rannikkolaivaston varusmiehet saavat keittiöalan koulutusta Rasekossa siirtyäkseen laivakokin tehtäviin.</a:t>
            </a:r>
          </a:p>
        </p:txBody>
      </p:sp>
      <p:pic>
        <p:nvPicPr>
          <p:cNvPr id="10" name="Kuva 9">
            <a:extLst>
              <a:ext uri="{FF2B5EF4-FFF2-40B4-BE49-F238E27FC236}">
                <a16:creationId xmlns:a16="http://schemas.microsoft.com/office/drawing/2014/main" id="{BBEA3B3C-FC2E-4FC2-810C-6B001A2D1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496" y="5123785"/>
            <a:ext cx="1281251" cy="1281251"/>
          </a:xfrm>
          <a:prstGeom prst="rect">
            <a:avLst/>
          </a:prstGeom>
        </p:spPr>
      </p:pic>
      <p:pic>
        <p:nvPicPr>
          <p:cNvPr id="11" name="Kuva 10">
            <a:extLst>
              <a:ext uri="{FF2B5EF4-FFF2-40B4-BE49-F238E27FC236}">
                <a16:creationId xmlns:a16="http://schemas.microsoft.com/office/drawing/2014/main" id="{8C2262C6-C747-4766-A352-10B40BF6F38D}"/>
              </a:ext>
            </a:extLst>
          </p:cNvPr>
          <p:cNvPicPr>
            <a:picLocks noChangeAspect="1"/>
          </p:cNvPicPr>
          <p:nvPr/>
        </p:nvPicPr>
        <p:blipFill>
          <a:blip r:embed="rId4"/>
          <a:stretch>
            <a:fillRect/>
          </a:stretch>
        </p:blipFill>
        <p:spPr>
          <a:xfrm>
            <a:off x="3531447" y="5137276"/>
            <a:ext cx="1271476" cy="1271476"/>
          </a:xfrm>
          <a:prstGeom prst="rect">
            <a:avLst/>
          </a:prstGeom>
        </p:spPr>
      </p:pic>
      <p:pic>
        <p:nvPicPr>
          <p:cNvPr id="12" name="Kuva 11">
            <a:hlinkClick r:id="rId5" action="ppaction://hlinksldjump"/>
            <a:extLst>
              <a:ext uri="{FF2B5EF4-FFF2-40B4-BE49-F238E27FC236}">
                <a16:creationId xmlns:a16="http://schemas.microsoft.com/office/drawing/2014/main" id="{3F327404-3AB0-4D21-A7B4-AC8B3213A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pic>
        <p:nvPicPr>
          <p:cNvPr id="4" name="Kuva 3">
            <a:extLst>
              <a:ext uri="{FF2B5EF4-FFF2-40B4-BE49-F238E27FC236}">
                <a16:creationId xmlns:a16="http://schemas.microsoft.com/office/drawing/2014/main" id="{4E32B6BE-FDC3-D90A-7536-5A450E0770B1}"/>
              </a:ext>
            </a:extLst>
          </p:cNvPr>
          <p:cNvPicPr>
            <a:picLocks noChangeAspect="1"/>
          </p:cNvPicPr>
          <p:nvPr/>
        </p:nvPicPr>
        <p:blipFill>
          <a:blip r:embed="rId7"/>
          <a:stretch>
            <a:fillRect/>
          </a:stretch>
        </p:blipFill>
        <p:spPr>
          <a:xfrm>
            <a:off x="6090302" y="1952663"/>
            <a:ext cx="3347593" cy="2246475"/>
          </a:xfrm>
          <a:prstGeom prst="rect">
            <a:avLst/>
          </a:prstGeom>
        </p:spPr>
      </p:pic>
      <p:pic>
        <p:nvPicPr>
          <p:cNvPr id="8" name="Kuva 7">
            <a:extLst>
              <a:ext uri="{FF2B5EF4-FFF2-40B4-BE49-F238E27FC236}">
                <a16:creationId xmlns:a16="http://schemas.microsoft.com/office/drawing/2014/main" id="{7D27ACD0-DDC7-5F01-8B43-CE571CAB9F42}"/>
              </a:ext>
            </a:extLst>
          </p:cNvPr>
          <p:cNvPicPr>
            <a:picLocks noChangeAspect="1"/>
          </p:cNvPicPr>
          <p:nvPr/>
        </p:nvPicPr>
        <p:blipFill>
          <a:blip r:embed="rId8"/>
          <a:stretch>
            <a:fillRect/>
          </a:stretch>
        </p:blipFill>
        <p:spPr>
          <a:xfrm>
            <a:off x="6093950" y="4277974"/>
            <a:ext cx="3347593" cy="2191956"/>
          </a:xfrm>
          <a:prstGeom prst="rect">
            <a:avLst/>
          </a:prstGeom>
        </p:spPr>
      </p:pic>
      <p:pic>
        <p:nvPicPr>
          <p:cNvPr id="9" name="Kuva 8">
            <a:extLst>
              <a:ext uri="{FF2B5EF4-FFF2-40B4-BE49-F238E27FC236}">
                <a16:creationId xmlns:a16="http://schemas.microsoft.com/office/drawing/2014/main" id="{535225F7-80AA-3750-0901-2FA5FA5559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545" y="5126822"/>
            <a:ext cx="1281251" cy="1281251"/>
          </a:xfrm>
          <a:prstGeom prst="rect">
            <a:avLst/>
          </a:prstGeom>
        </p:spPr>
      </p:pic>
      <p:pic>
        <p:nvPicPr>
          <p:cNvPr id="13" name="Kuva 12">
            <a:extLst>
              <a:ext uri="{FF2B5EF4-FFF2-40B4-BE49-F238E27FC236}">
                <a16:creationId xmlns:a16="http://schemas.microsoft.com/office/drawing/2014/main" id="{8A056F8E-CB36-0E24-1151-930D92F41B71}"/>
              </a:ext>
            </a:extLst>
          </p:cNvPr>
          <p:cNvPicPr>
            <a:picLocks noChangeAspect="1"/>
          </p:cNvPicPr>
          <p:nvPr/>
        </p:nvPicPr>
        <p:blipFill>
          <a:blip r:embed="rId10"/>
          <a:stretch>
            <a:fillRect/>
          </a:stretch>
        </p:blipFill>
        <p:spPr>
          <a:xfrm>
            <a:off x="500668" y="3754779"/>
            <a:ext cx="1276128" cy="1268819"/>
          </a:xfrm>
          <a:prstGeom prst="rect">
            <a:avLst/>
          </a:prstGeom>
        </p:spPr>
      </p:pic>
    </p:spTree>
    <p:extLst>
      <p:ext uri="{BB962C8B-B14F-4D97-AF65-F5344CB8AC3E}">
        <p14:creationId xmlns:p14="http://schemas.microsoft.com/office/powerpoint/2010/main" val="38743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968828" y="382076"/>
            <a:ext cx="7672754" cy="1930813"/>
          </a:xfrm>
        </p:spPr>
        <p:txBody>
          <a:bodyPr>
            <a:normAutofit/>
          </a:bodyPr>
          <a:lstStyle/>
          <a:p>
            <a:r>
              <a:rPr lang="fi-FI" dirty="0"/>
              <a:t>Neuvottelukuntien yhteistapaaminen</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968828" y="2293393"/>
            <a:ext cx="7803383" cy="2901605"/>
          </a:xfrm>
        </p:spPr>
        <p:txBody>
          <a:bodyPr>
            <a:normAutofit/>
          </a:bodyPr>
          <a:lstStyle/>
          <a:p>
            <a:pPr marL="0" indent="0">
              <a:buNone/>
            </a:pPr>
            <a:r>
              <a:rPr lang="fi-FI" sz="1800" dirty="0"/>
              <a:t>Alkuvuodesta 2022 järjestettiin neuvottelukuntien yhteistapaaminen, jossa käsiteltiin </a:t>
            </a:r>
            <a:r>
              <a:rPr lang="fi-FI" sz="1800" dirty="0" err="1"/>
              <a:t>Rasekoa</a:t>
            </a:r>
            <a:r>
              <a:rPr lang="fi-FI" sz="1800" dirty="0"/>
              <a:t> yritysten kumppanina, yritysyhteistyötä ja kerättiin toiveita neuvottelukuntatyölle. Vieraspuhujina tilaisuudessa olivat Tapio Huttula, vanhempi neuvonantaja, Sitra – työelämän muutokset ja osaaminen sekä Anna Kotamäki, siivouspalvelu </a:t>
            </a:r>
            <a:r>
              <a:rPr lang="fi-FI" sz="1800" dirty="0" err="1"/>
              <a:t>KOTA:sta</a:t>
            </a:r>
            <a:endParaRPr lang="fi-FI" sz="1800" dirty="0"/>
          </a:p>
          <a:p>
            <a:pPr marL="0" indent="0">
              <a:buNone/>
            </a:pPr>
            <a:endParaRPr lang="fi-FI" sz="1800" dirty="0"/>
          </a:p>
          <a:p>
            <a:pPr marL="0" indent="0">
              <a:buNone/>
            </a:pPr>
            <a:endParaRPr lang="fi-FI" sz="1800" dirty="0"/>
          </a:p>
        </p:txBody>
      </p:sp>
      <p:pic>
        <p:nvPicPr>
          <p:cNvPr id="7" name="Kuva 6">
            <a:extLst>
              <a:ext uri="{FF2B5EF4-FFF2-40B4-BE49-F238E27FC236}">
                <a16:creationId xmlns:a16="http://schemas.microsoft.com/office/drawing/2014/main" id="{B2405B08-FD84-48F8-A350-5F3B14AD6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249" y="5089310"/>
            <a:ext cx="1281251" cy="1281251"/>
          </a:xfrm>
          <a:prstGeom prst="rect">
            <a:avLst/>
          </a:prstGeom>
        </p:spPr>
      </p:pic>
      <p:pic>
        <p:nvPicPr>
          <p:cNvPr id="2" name="Kuva 1">
            <a:extLst>
              <a:ext uri="{FF2B5EF4-FFF2-40B4-BE49-F238E27FC236}">
                <a16:creationId xmlns:a16="http://schemas.microsoft.com/office/drawing/2014/main" id="{3260F74D-60C6-B44B-FFD0-3E09AB632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549" y="5079589"/>
            <a:ext cx="1290972" cy="1290972"/>
          </a:xfrm>
          <a:prstGeom prst="rect">
            <a:avLst/>
          </a:prstGeom>
        </p:spPr>
      </p:pic>
      <p:pic>
        <p:nvPicPr>
          <p:cNvPr id="3" name="Kuva 2">
            <a:extLst>
              <a:ext uri="{FF2B5EF4-FFF2-40B4-BE49-F238E27FC236}">
                <a16:creationId xmlns:a16="http://schemas.microsoft.com/office/drawing/2014/main" id="{69D7BF7C-6EA0-35C2-B575-ABFEB6D11CDA}"/>
              </a:ext>
            </a:extLst>
          </p:cNvPr>
          <p:cNvPicPr>
            <a:picLocks noChangeAspect="1"/>
          </p:cNvPicPr>
          <p:nvPr/>
        </p:nvPicPr>
        <p:blipFill>
          <a:blip r:embed="rId5"/>
          <a:stretch>
            <a:fillRect/>
          </a:stretch>
        </p:blipFill>
        <p:spPr>
          <a:xfrm>
            <a:off x="4058570" y="5079589"/>
            <a:ext cx="1271476" cy="1271476"/>
          </a:xfrm>
          <a:prstGeom prst="rect">
            <a:avLst/>
          </a:prstGeom>
        </p:spPr>
      </p:pic>
      <p:pic>
        <p:nvPicPr>
          <p:cNvPr id="10" name="Kuva 9">
            <a:hlinkClick r:id="rId6" action="ppaction://hlinksldjump"/>
            <a:extLst>
              <a:ext uri="{FF2B5EF4-FFF2-40B4-BE49-F238E27FC236}">
                <a16:creationId xmlns:a16="http://schemas.microsoft.com/office/drawing/2014/main" id="{2B6A268C-B81D-4977-94E5-ACF1194C7E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256484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968828" y="382076"/>
            <a:ext cx="7672754" cy="1930813"/>
          </a:xfrm>
        </p:spPr>
        <p:txBody>
          <a:bodyPr>
            <a:normAutofit fontScale="90000"/>
          </a:bodyPr>
          <a:lstStyle/>
          <a:p>
            <a:r>
              <a:rPr lang="fi-FI" dirty="0"/>
              <a:t>Opettajaksi opiskelevat viettivät kestävän kehityksen päivää Rasekossa keväällä 2023 </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968828" y="2293393"/>
            <a:ext cx="7803383" cy="2901605"/>
          </a:xfrm>
        </p:spPr>
        <p:txBody>
          <a:bodyPr>
            <a:normAutofit/>
          </a:bodyPr>
          <a:lstStyle/>
          <a:p>
            <a:pPr marL="0" indent="0">
              <a:buNone/>
            </a:pPr>
            <a:endParaRPr lang="fi-FI" sz="1800" dirty="0"/>
          </a:p>
          <a:p>
            <a:pPr marL="0" indent="0">
              <a:buNone/>
            </a:pPr>
            <a:endParaRPr lang="fi-FI" sz="1800" dirty="0"/>
          </a:p>
        </p:txBody>
      </p:sp>
      <p:pic>
        <p:nvPicPr>
          <p:cNvPr id="7" name="Kuva 6">
            <a:extLst>
              <a:ext uri="{FF2B5EF4-FFF2-40B4-BE49-F238E27FC236}">
                <a16:creationId xmlns:a16="http://schemas.microsoft.com/office/drawing/2014/main" id="{B2405B08-FD84-48F8-A350-5F3B14AD6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0" y="5089310"/>
            <a:ext cx="1281251" cy="1281251"/>
          </a:xfrm>
          <a:prstGeom prst="rect">
            <a:avLst/>
          </a:prstGeom>
        </p:spPr>
      </p:pic>
      <p:pic>
        <p:nvPicPr>
          <p:cNvPr id="2" name="Kuva 1">
            <a:extLst>
              <a:ext uri="{FF2B5EF4-FFF2-40B4-BE49-F238E27FC236}">
                <a16:creationId xmlns:a16="http://schemas.microsoft.com/office/drawing/2014/main" id="{3260F74D-60C6-B44B-FFD0-3E09AB632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375" y="5079589"/>
            <a:ext cx="1290972" cy="1290972"/>
          </a:xfrm>
          <a:prstGeom prst="rect">
            <a:avLst/>
          </a:prstGeom>
        </p:spPr>
      </p:pic>
      <p:pic>
        <p:nvPicPr>
          <p:cNvPr id="3" name="Kuva 2">
            <a:extLst>
              <a:ext uri="{FF2B5EF4-FFF2-40B4-BE49-F238E27FC236}">
                <a16:creationId xmlns:a16="http://schemas.microsoft.com/office/drawing/2014/main" id="{69D7BF7C-6EA0-35C2-B575-ABFEB6D11CDA}"/>
              </a:ext>
            </a:extLst>
          </p:cNvPr>
          <p:cNvPicPr>
            <a:picLocks noChangeAspect="1"/>
          </p:cNvPicPr>
          <p:nvPr/>
        </p:nvPicPr>
        <p:blipFill>
          <a:blip r:embed="rId5"/>
          <a:stretch>
            <a:fillRect/>
          </a:stretch>
        </p:blipFill>
        <p:spPr>
          <a:xfrm>
            <a:off x="3145184" y="5079589"/>
            <a:ext cx="1271476" cy="1271476"/>
          </a:xfrm>
          <a:prstGeom prst="rect">
            <a:avLst/>
          </a:prstGeom>
        </p:spPr>
      </p:pic>
      <p:pic>
        <p:nvPicPr>
          <p:cNvPr id="10" name="Kuva 9">
            <a:hlinkClick r:id="rId6" action="ppaction://hlinksldjump"/>
            <a:extLst>
              <a:ext uri="{FF2B5EF4-FFF2-40B4-BE49-F238E27FC236}">
                <a16:creationId xmlns:a16="http://schemas.microsoft.com/office/drawing/2014/main" id="{2B6A268C-B81D-4977-94E5-ACF1194C7E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pic>
        <p:nvPicPr>
          <p:cNvPr id="17" name="Kuva 16" descr="Kuva, joka sisältää opastaulun opettajaopiskelijoille">
            <a:extLst>
              <a:ext uri="{FF2B5EF4-FFF2-40B4-BE49-F238E27FC236}">
                <a16:creationId xmlns:a16="http://schemas.microsoft.com/office/drawing/2014/main" id="{ACC114FF-5945-42E9-68C9-A173C0EE0E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016135" y="2190605"/>
            <a:ext cx="2901607" cy="2176205"/>
          </a:xfrm>
          <a:prstGeom prst="rect">
            <a:avLst/>
          </a:prstGeom>
        </p:spPr>
      </p:pic>
      <p:pic>
        <p:nvPicPr>
          <p:cNvPr id="19" name="Kuva 18" descr="Kuva, joka sisältää opiskelijoita istumassa luokkahuoneessa&#10;&#10;">
            <a:extLst>
              <a:ext uri="{FF2B5EF4-FFF2-40B4-BE49-F238E27FC236}">
                <a16:creationId xmlns:a16="http://schemas.microsoft.com/office/drawing/2014/main" id="{70318FA0-8C96-60CE-F40C-CE84ABEE64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609" y="4778674"/>
            <a:ext cx="2122516" cy="1591887"/>
          </a:xfrm>
          <a:prstGeom prst="rect">
            <a:avLst/>
          </a:prstGeom>
        </p:spPr>
      </p:pic>
      <p:pic>
        <p:nvPicPr>
          <p:cNvPr id="21" name="Kuva 20" descr="Kuva, joka sisältää kohteen teksti, sisä-&#10;&#10;Kuvaus luotu automaattisesti">
            <a:extLst>
              <a:ext uri="{FF2B5EF4-FFF2-40B4-BE49-F238E27FC236}">
                <a16:creationId xmlns:a16="http://schemas.microsoft.com/office/drawing/2014/main" id="{A3F1A4A9-79BE-D2EF-C177-8C9639C8A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9216235" y="2190606"/>
            <a:ext cx="2901608" cy="2176206"/>
          </a:xfrm>
          <a:prstGeom prst="rect">
            <a:avLst/>
          </a:prstGeom>
        </p:spPr>
      </p:pic>
      <p:sp>
        <p:nvSpPr>
          <p:cNvPr id="22" name="Tekstiruutu 21">
            <a:extLst>
              <a:ext uri="{FF2B5EF4-FFF2-40B4-BE49-F238E27FC236}">
                <a16:creationId xmlns:a16="http://schemas.microsoft.com/office/drawing/2014/main" id="{7DB7F87E-C6F0-0DC0-DE2C-71EBBC6D7FD3}"/>
              </a:ext>
            </a:extLst>
          </p:cNvPr>
          <p:cNvSpPr txBox="1"/>
          <p:nvPr/>
        </p:nvSpPr>
        <p:spPr>
          <a:xfrm>
            <a:off x="761413" y="2162283"/>
            <a:ext cx="6303981" cy="2831544"/>
          </a:xfrm>
          <a:prstGeom prst="rect">
            <a:avLst/>
          </a:prstGeom>
          <a:noFill/>
        </p:spPr>
        <p:txBody>
          <a:bodyPr wrap="square" rtlCol="0">
            <a:spAutoFit/>
          </a:bodyPr>
          <a:lstStyle/>
          <a:p>
            <a:pPr algn="l"/>
            <a:endParaRPr lang="fi-FI" sz="1800" b="0" i="0" u="none" strike="noStrike" baseline="0" dirty="0">
              <a:solidFill>
                <a:srgbClr val="000000"/>
              </a:solidFill>
              <a:latin typeface="Calibri" panose="020F0502020204030204" pitchFamily="34" charset="0"/>
            </a:endParaRPr>
          </a:p>
          <a:p>
            <a:r>
              <a:rPr lang="fi-FI" sz="1600" b="0" i="0" u="none" strike="noStrike" baseline="0" dirty="0">
                <a:solidFill>
                  <a:srgbClr val="000000"/>
                </a:solidFill>
                <a:latin typeface="Nunito Sans" panose="00000500000000000000" pitchFamily="2" charset="0"/>
              </a:rPr>
              <a:t>”Kytkitte hienosti esittelynne päivän teemaan. Toitte päivän oppimistavoitteet selkeästi esille ja olitte itse innostuneita aiheesta. Perustelitte hyvin teeman käsittelyn vahvasti Agenda 2030:n kautta” Palaute koulutuspäivästä</a:t>
            </a:r>
          </a:p>
          <a:p>
            <a:pPr algn="l"/>
            <a:endParaRPr lang="fi-FI" sz="1600" b="0" i="0" u="none" strike="noStrike" baseline="0" dirty="0">
              <a:solidFill>
                <a:srgbClr val="000000"/>
              </a:solidFill>
              <a:latin typeface="Nunito Sans" panose="00000500000000000000" pitchFamily="2" charset="0"/>
            </a:endParaRPr>
          </a:p>
          <a:p>
            <a:r>
              <a:rPr lang="fi-FI" sz="1600" b="0" i="0" u="none" strike="noStrike" baseline="0" dirty="0">
                <a:solidFill>
                  <a:srgbClr val="000000"/>
                </a:solidFill>
                <a:latin typeface="Nunito Sans" panose="00000500000000000000" pitchFamily="2" charset="0"/>
              </a:rPr>
              <a:t> ”Aiheen kehittely oli yleisestä yksityiseen, eli globaalista näkökulmasta oppilaitoksen kautta opettajan työn näkökulmaan käytännön esimerkkien kautta. Näin varmistitte sen, että teema ei jäänyt vain abstraktiksi puheeksi. Ryhmätyö toi mukaan vielä opetukseen soveltamisen ulottuvuuden. ” Palaute koulutuspäivästä</a:t>
            </a:r>
            <a:endParaRPr lang="fi-FI" sz="1600" dirty="0">
              <a:latin typeface="Nunito Sans" panose="00000500000000000000" pitchFamily="2" charset="0"/>
            </a:endParaRPr>
          </a:p>
        </p:txBody>
      </p:sp>
      <p:pic>
        <p:nvPicPr>
          <p:cNvPr id="24" name="Kuva 23">
            <a:extLst>
              <a:ext uri="{FF2B5EF4-FFF2-40B4-BE49-F238E27FC236}">
                <a16:creationId xmlns:a16="http://schemas.microsoft.com/office/drawing/2014/main" id="{A848EF38-7610-A940-6FB6-8DF6300E1F45}"/>
              </a:ext>
            </a:extLst>
          </p:cNvPr>
          <p:cNvPicPr>
            <a:picLocks noChangeAspect="1"/>
          </p:cNvPicPr>
          <p:nvPr/>
        </p:nvPicPr>
        <p:blipFill>
          <a:blip r:embed="rId11"/>
          <a:stretch>
            <a:fillRect/>
          </a:stretch>
        </p:blipFill>
        <p:spPr>
          <a:xfrm>
            <a:off x="4584497" y="5079589"/>
            <a:ext cx="1281518" cy="1271207"/>
          </a:xfrm>
          <a:prstGeom prst="rect">
            <a:avLst/>
          </a:prstGeom>
        </p:spPr>
      </p:pic>
      <p:pic>
        <p:nvPicPr>
          <p:cNvPr id="26" name="Kuva 25">
            <a:extLst>
              <a:ext uri="{FF2B5EF4-FFF2-40B4-BE49-F238E27FC236}">
                <a16:creationId xmlns:a16="http://schemas.microsoft.com/office/drawing/2014/main" id="{4ED09A07-2059-67D2-AC1D-7DE13E8B6B1C}"/>
              </a:ext>
            </a:extLst>
          </p:cNvPr>
          <p:cNvPicPr>
            <a:picLocks noChangeAspect="1"/>
          </p:cNvPicPr>
          <p:nvPr/>
        </p:nvPicPr>
        <p:blipFill>
          <a:blip r:embed="rId12"/>
          <a:stretch>
            <a:fillRect/>
          </a:stretch>
        </p:blipFill>
        <p:spPr>
          <a:xfrm>
            <a:off x="5977053" y="5065278"/>
            <a:ext cx="1277092" cy="1271207"/>
          </a:xfrm>
          <a:prstGeom prst="rect">
            <a:avLst/>
          </a:prstGeom>
        </p:spPr>
      </p:pic>
    </p:spTree>
    <p:extLst>
      <p:ext uri="{BB962C8B-B14F-4D97-AF65-F5344CB8AC3E}">
        <p14:creationId xmlns:p14="http://schemas.microsoft.com/office/powerpoint/2010/main" val="264045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159996"/>
            <a:ext cx="9742714" cy="2357657"/>
          </a:xfrm>
        </p:spPr>
        <p:txBody>
          <a:bodyPr>
            <a:normAutofit/>
          </a:bodyPr>
          <a:lstStyle/>
          <a:p>
            <a:r>
              <a:rPr lang="fi-FI" dirty="0"/>
              <a:t>Kemikaalien säilytyksen mallikaappi</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921315" y="2173286"/>
            <a:ext cx="7250723" cy="2231647"/>
          </a:xfrm>
        </p:spPr>
        <p:txBody>
          <a:bodyPr>
            <a:normAutofit/>
          </a:bodyPr>
          <a:lstStyle/>
          <a:p>
            <a:pPr marL="0" indent="0">
              <a:buNone/>
            </a:pPr>
            <a:r>
              <a:rPr lang="fi-FI" sz="1800" dirty="0"/>
              <a:t>Keväällä 2022 yhteisten palveluiden siistijä teki </a:t>
            </a:r>
            <a:r>
              <a:rPr lang="fi-FI" sz="1800" dirty="0" err="1"/>
              <a:t>Juhaninkuja</a:t>
            </a:r>
            <a:r>
              <a:rPr lang="fi-FI" sz="1800" dirty="0"/>
              <a:t> 1:een kemikaalisäilytyksen mallikaapin, jota käytettiin myös kemian opetuksessa niin, että opiskelijat tutustuivat opettajan johdolla kaappiin ja esittivät kysymyksiä siistijälle.</a:t>
            </a:r>
          </a:p>
          <a:p>
            <a:pPr marL="0" indent="0">
              <a:buNone/>
            </a:pPr>
            <a:endParaRPr lang="fi-FI" sz="1800" dirty="0"/>
          </a:p>
          <a:p>
            <a:pPr marL="0" indent="0">
              <a:buNone/>
            </a:pPr>
            <a:endParaRPr lang="fi-FI" sz="1800" dirty="0"/>
          </a:p>
        </p:txBody>
      </p:sp>
      <p:pic>
        <p:nvPicPr>
          <p:cNvPr id="7" name="Kuva 6">
            <a:extLst>
              <a:ext uri="{FF2B5EF4-FFF2-40B4-BE49-F238E27FC236}">
                <a16:creationId xmlns:a16="http://schemas.microsoft.com/office/drawing/2014/main" id="{E9D634A7-87C0-4FC6-9BE2-354DCEAD1B52}"/>
              </a:ext>
            </a:extLst>
          </p:cNvPr>
          <p:cNvPicPr>
            <a:picLocks noChangeAspect="1"/>
          </p:cNvPicPr>
          <p:nvPr/>
        </p:nvPicPr>
        <p:blipFill>
          <a:blip r:embed="rId3"/>
          <a:stretch>
            <a:fillRect/>
          </a:stretch>
        </p:blipFill>
        <p:spPr>
          <a:xfrm>
            <a:off x="979947" y="5133944"/>
            <a:ext cx="1281469" cy="1274129"/>
          </a:xfrm>
          <a:prstGeom prst="rect">
            <a:avLst/>
          </a:prstGeom>
        </p:spPr>
      </p:pic>
      <p:pic>
        <p:nvPicPr>
          <p:cNvPr id="10" name="Kuva 9">
            <a:extLst>
              <a:ext uri="{FF2B5EF4-FFF2-40B4-BE49-F238E27FC236}">
                <a16:creationId xmlns:a16="http://schemas.microsoft.com/office/drawing/2014/main" id="{50E3A854-2BD4-4DF8-9209-78EFCA26B856}"/>
              </a:ext>
            </a:extLst>
          </p:cNvPr>
          <p:cNvPicPr>
            <a:picLocks noChangeAspect="1"/>
          </p:cNvPicPr>
          <p:nvPr/>
        </p:nvPicPr>
        <p:blipFill>
          <a:blip r:embed="rId4"/>
          <a:stretch>
            <a:fillRect/>
          </a:stretch>
        </p:blipFill>
        <p:spPr>
          <a:xfrm>
            <a:off x="2495476" y="5133944"/>
            <a:ext cx="1278518" cy="1274129"/>
          </a:xfrm>
          <a:prstGeom prst="rect">
            <a:avLst/>
          </a:prstGeom>
        </p:spPr>
      </p:pic>
      <p:pic>
        <p:nvPicPr>
          <p:cNvPr id="11" name="Kuva 10">
            <a:extLst>
              <a:ext uri="{FF2B5EF4-FFF2-40B4-BE49-F238E27FC236}">
                <a16:creationId xmlns:a16="http://schemas.microsoft.com/office/drawing/2014/main" id="{9302C716-509D-4C21-8481-48D7B97B322B}"/>
              </a:ext>
            </a:extLst>
          </p:cNvPr>
          <p:cNvPicPr>
            <a:picLocks noChangeAspect="1"/>
          </p:cNvPicPr>
          <p:nvPr/>
        </p:nvPicPr>
        <p:blipFill>
          <a:blip r:embed="rId5"/>
          <a:stretch>
            <a:fillRect/>
          </a:stretch>
        </p:blipFill>
        <p:spPr>
          <a:xfrm>
            <a:off x="4042647" y="5133944"/>
            <a:ext cx="1277749" cy="1274129"/>
          </a:xfrm>
          <a:prstGeom prst="rect">
            <a:avLst/>
          </a:prstGeom>
        </p:spPr>
      </p:pic>
      <p:pic>
        <p:nvPicPr>
          <p:cNvPr id="12" name="Kuva 11">
            <a:extLst>
              <a:ext uri="{FF2B5EF4-FFF2-40B4-BE49-F238E27FC236}">
                <a16:creationId xmlns:a16="http://schemas.microsoft.com/office/drawing/2014/main" id="{BFA055F0-1B95-4EB6-BF90-291C82C7744A}"/>
              </a:ext>
            </a:extLst>
          </p:cNvPr>
          <p:cNvPicPr>
            <a:picLocks noChangeAspect="1"/>
          </p:cNvPicPr>
          <p:nvPr/>
        </p:nvPicPr>
        <p:blipFill>
          <a:blip r:embed="rId6"/>
          <a:stretch>
            <a:fillRect/>
          </a:stretch>
        </p:blipFill>
        <p:spPr>
          <a:xfrm>
            <a:off x="5538806" y="5136597"/>
            <a:ext cx="1271476" cy="1271476"/>
          </a:xfrm>
          <a:prstGeom prst="rect">
            <a:avLst/>
          </a:prstGeom>
        </p:spPr>
      </p:pic>
      <p:pic>
        <p:nvPicPr>
          <p:cNvPr id="13" name="Kuva 12">
            <a:hlinkClick r:id="rId7" action="ppaction://hlinksldjump"/>
            <a:extLst>
              <a:ext uri="{FF2B5EF4-FFF2-40B4-BE49-F238E27FC236}">
                <a16:creationId xmlns:a16="http://schemas.microsoft.com/office/drawing/2014/main" id="{F0EBD82B-3690-4628-BBEB-7DB72DB070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56204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48917" y="521737"/>
            <a:ext cx="10515600" cy="1325563"/>
          </a:xfrm>
        </p:spPr>
        <p:txBody>
          <a:bodyPr/>
          <a:lstStyle/>
          <a:p>
            <a:r>
              <a:rPr lang="fi-FI" dirty="0"/>
              <a:t>Yhteiset tutkinnon osat</a:t>
            </a:r>
            <a:br>
              <a:rPr lang="fi-FI" dirty="0"/>
            </a:br>
            <a:r>
              <a:rPr lang="fi-FI" dirty="0"/>
              <a:t>kestävän kehityksen edistäminen</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848917" y="2102890"/>
            <a:ext cx="9510934" cy="2539448"/>
          </a:xfrm>
        </p:spPr>
        <p:txBody>
          <a:bodyPr>
            <a:normAutofit/>
          </a:bodyPr>
          <a:lstStyle/>
          <a:p>
            <a:r>
              <a:rPr lang="fi-FI" sz="1800" dirty="0"/>
              <a:t>Opetussisältöä uusittiin keväällä 2022 kokeilemalla uusia tapoja opiskelijoiden kanssa</a:t>
            </a:r>
          </a:p>
          <a:p>
            <a:pPr lvl="1"/>
            <a:r>
              <a:rPr lang="fi-FI" sz="1800" dirty="0"/>
              <a:t>Uusittu sisältö rakennettiin yhdessä YTO-opettajan (Sari Lehtinen), </a:t>
            </a:r>
            <a:r>
              <a:rPr lang="fi-FI" sz="1800" dirty="0" err="1"/>
              <a:t>FabLab</a:t>
            </a:r>
            <a:r>
              <a:rPr lang="fi-FI" sz="1800" dirty="0"/>
              <a:t>-henkilöstön (Jenni Aunola ja Antti Juopperi) ja opiskelijoiden palautteita noudatellen</a:t>
            </a:r>
          </a:p>
          <a:p>
            <a:r>
              <a:rPr lang="fi-FI" sz="1800" dirty="0"/>
              <a:t>Uusittu opetussisältö otettiin käyttöön syksyllä 2022 kaikille yhteishaun perustutkinto-opiskelijoille</a:t>
            </a:r>
          </a:p>
          <a:p>
            <a:r>
              <a:rPr lang="fi-FI" sz="1800" dirty="0"/>
              <a:t>Kaikki yhteishaun perustutkinto-opiskelijat opiskelevat </a:t>
            </a:r>
            <a:r>
              <a:rPr lang="fi-FI" sz="1800" dirty="0" err="1"/>
              <a:t>FabLab</a:t>
            </a:r>
            <a:r>
              <a:rPr lang="fi-FI" sz="1800" dirty="0"/>
              <a:t> ympäristössä erilaisten tehtävien parissa kestävän kehityksen teemoja</a:t>
            </a:r>
          </a:p>
        </p:txBody>
      </p:sp>
      <p:pic>
        <p:nvPicPr>
          <p:cNvPr id="3" name="Kuva 2">
            <a:extLst>
              <a:ext uri="{FF2B5EF4-FFF2-40B4-BE49-F238E27FC236}">
                <a16:creationId xmlns:a16="http://schemas.microsoft.com/office/drawing/2014/main" id="{11E258B6-3173-4739-977A-D3A12B3CFCD5}"/>
              </a:ext>
            </a:extLst>
          </p:cNvPr>
          <p:cNvPicPr>
            <a:picLocks noChangeAspect="1"/>
          </p:cNvPicPr>
          <p:nvPr/>
        </p:nvPicPr>
        <p:blipFill>
          <a:blip r:embed="rId3"/>
          <a:stretch>
            <a:fillRect/>
          </a:stretch>
        </p:blipFill>
        <p:spPr>
          <a:xfrm>
            <a:off x="923777" y="5092658"/>
            <a:ext cx="1325563" cy="1325563"/>
          </a:xfrm>
          <a:prstGeom prst="rect">
            <a:avLst/>
          </a:prstGeom>
        </p:spPr>
      </p:pic>
      <p:pic>
        <p:nvPicPr>
          <p:cNvPr id="7" name="Kuva 6">
            <a:extLst>
              <a:ext uri="{FF2B5EF4-FFF2-40B4-BE49-F238E27FC236}">
                <a16:creationId xmlns:a16="http://schemas.microsoft.com/office/drawing/2014/main" id="{1D90EACB-7945-4C1B-A16F-46E6F9E46EA0}"/>
              </a:ext>
            </a:extLst>
          </p:cNvPr>
          <p:cNvPicPr>
            <a:picLocks noChangeAspect="1"/>
          </p:cNvPicPr>
          <p:nvPr/>
        </p:nvPicPr>
        <p:blipFill>
          <a:blip r:embed="rId4"/>
          <a:stretch>
            <a:fillRect/>
          </a:stretch>
        </p:blipFill>
        <p:spPr>
          <a:xfrm>
            <a:off x="2462877" y="5092658"/>
            <a:ext cx="1319946" cy="1325563"/>
          </a:xfrm>
          <a:prstGeom prst="rect">
            <a:avLst/>
          </a:prstGeom>
        </p:spPr>
      </p:pic>
      <p:pic>
        <p:nvPicPr>
          <p:cNvPr id="10" name="Kuva 9">
            <a:hlinkClick r:id="rId5" action="ppaction://hlinksldjump"/>
            <a:extLst>
              <a:ext uri="{FF2B5EF4-FFF2-40B4-BE49-F238E27FC236}">
                <a16:creationId xmlns:a16="http://schemas.microsoft.com/office/drawing/2014/main" id="{FA2FBCC1-E1A9-4839-882B-3A03D552A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369034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402287"/>
            <a:ext cx="10515600" cy="1325563"/>
          </a:xfrm>
        </p:spPr>
        <p:txBody>
          <a:bodyPr>
            <a:normAutofit/>
          </a:bodyPr>
          <a:lstStyle/>
          <a:p>
            <a:r>
              <a:rPr lang="fi-FI" dirty="0"/>
              <a:t>Rasekon polku kestävämpään tulevaisuuteen</a:t>
            </a:r>
          </a:p>
        </p:txBody>
      </p:sp>
      <p:pic>
        <p:nvPicPr>
          <p:cNvPr id="19" name="Sisällön paikkamerkki 18" descr="Osoitin ääriviiva">
            <a:extLst>
              <a:ext uri="{FF2B5EF4-FFF2-40B4-BE49-F238E27FC236}">
                <a16:creationId xmlns:a16="http://schemas.microsoft.com/office/drawing/2014/main" id="{81213726-FA27-9C76-A42F-C883374552E9}"/>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36" y="1104464"/>
            <a:ext cx="644109" cy="644109"/>
          </a:xfrm>
        </p:spPr>
      </p:pic>
      <p:sp>
        <p:nvSpPr>
          <p:cNvPr id="20" name="Tekstiruutu 19">
            <a:extLst>
              <a:ext uri="{FF2B5EF4-FFF2-40B4-BE49-F238E27FC236}">
                <a16:creationId xmlns:a16="http://schemas.microsoft.com/office/drawing/2014/main" id="{6E32DB6A-67E4-489D-6FE6-BBF3DC15A7D3}"/>
              </a:ext>
            </a:extLst>
          </p:cNvPr>
          <p:cNvSpPr txBox="1"/>
          <p:nvPr/>
        </p:nvSpPr>
        <p:spPr>
          <a:xfrm>
            <a:off x="252239" y="2314777"/>
            <a:ext cx="2203651" cy="953611"/>
          </a:xfrm>
          <a:prstGeom prst="rect">
            <a:avLst/>
          </a:prstGeom>
          <a:noFill/>
        </p:spPr>
        <p:txBody>
          <a:bodyPr wrap="square" rtlCol="0">
            <a:spAutoFit/>
          </a:bodyPr>
          <a:lstStyle/>
          <a:p>
            <a:r>
              <a:rPr lang="fi-FI" sz="1400" dirty="0">
                <a:latin typeface="Nunito Sans" panose="00000500000000000000" pitchFamily="2" charset="0"/>
              </a:rPr>
              <a:t>Johtoryhmässä tehty pikaitsearviointi ja keskusteltu OKKA-säätiön kanssa</a:t>
            </a:r>
          </a:p>
        </p:txBody>
      </p:sp>
      <p:sp>
        <p:nvSpPr>
          <p:cNvPr id="21" name="Tekstiruutu 20">
            <a:extLst>
              <a:ext uri="{FF2B5EF4-FFF2-40B4-BE49-F238E27FC236}">
                <a16:creationId xmlns:a16="http://schemas.microsoft.com/office/drawing/2014/main" id="{1B878DF3-ABF3-D3B4-FACF-66D2E1A6E975}"/>
              </a:ext>
            </a:extLst>
          </p:cNvPr>
          <p:cNvSpPr txBox="1"/>
          <p:nvPr/>
        </p:nvSpPr>
        <p:spPr>
          <a:xfrm>
            <a:off x="666706" y="2019473"/>
            <a:ext cx="960332" cy="307777"/>
          </a:xfrm>
          <a:prstGeom prst="rect">
            <a:avLst/>
          </a:prstGeom>
          <a:noFill/>
        </p:spPr>
        <p:txBody>
          <a:bodyPr wrap="square" rtlCol="0">
            <a:spAutoFit/>
          </a:bodyPr>
          <a:lstStyle/>
          <a:p>
            <a:r>
              <a:rPr lang="fi-FI" sz="1400" dirty="0">
                <a:latin typeface="Nunito Sans" panose="00000500000000000000" pitchFamily="2" charset="0"/>
              </a:rPr>
              <a:t>2020/12</a:t>
            </a:r>
          </a:p>
        </p:txBody>
      </p:sp>
      <p:sp>
        <p:nvSpPr>
          <p:cNvPr id="23" name="Tekstiruutu 22">
            <a:extLst>
              <a:ext uri="{FF2B5EF4-FFF2-40B4-BE49-F238E27FC236}">
                <a16:creationId xmlns:a16="http://schemas.microsoft.com/office/drawing/2014/main" id="{4E8D0A31-42C4-4144-85B7-DE5F8253332E}"/>
              </a:ext>
            </a:extLst>
          </p:cNvPr>
          <p:cNvSpPr txBox="1"/>
          <p:nvPr/>
        </p:nvSpPr>
        <p:spPr>
          <a:xfrm>
            <a:off x="4979067" y="1513180"/>
            <a:ext cx="914400" cy="307777"/>
          </a:xfrm>
          <a:prstGeom prst="rect">
            <a:avLst/>
          </a:prstGeom>
          <a:noFill/>
        </p:spPr>
        <p:txBody>
          <a:bodyPr wrap="square" rtlCol="0">
            <a:spAutoFit/>
          </a:bodyPr>
          <a:lstStyle/>
          <a:p>
            <a:r>
              <a:rPr lang="fi-FI" sz="1400" dirty="0">
                <a:latin typeface="Nunito Sans" panose="00000500000000000000" pitchFamily="2" charset="0"/>
              </a:rPr>
              <a:t>2021/05</a:t>
            </a:r>
          </a:p>
        </p:txBody>
      </p:sp>
      <p:sp>
        <p:nvSpPr>
          <p:cNvPr id="26" name="Tekstiruutu 25">
            <a:extLst>
              <a:ext uri="{FF2B5EF4-FFF2-40B4-BE49-F238E27FC236}">
                <a16:creationId xmlns:a16="http://schemas.microsoft.com/office/drawing/2014/main" id="{A230A841-C8D1-A50D-3389-F4428E396305}"/>
              </a:ext>
            </a:extLst>
          </p:cNvPr>
          <p:cNvSpPr txBox="1"/>
          <p:nvPr/>
        </p:nvSpPr>
        <p:spPr>
          <a:xfrm>
            <a:off x="2122473" y="2084104"/>
            <a:ext cx="2628143" cy="954107"/>
          </a:xfrm>
          <a:prstGeom prst="rect">
            <a:avLst/>
          </a:prstGeom>
          <a:noFill/>
        </p:spPr>
        <p:txBody>
          <a:bodyPr wrap="square" rtlCol="0">
            <a:spAutoFit/>
          </a:bodyPr>
          <a:lstStyle/>
          <a:p>
            <a:r>
              <a:rPr lang="fi-FI" sz="1400" dirty="0">
                <a:latin typeface="Nunito Sans" panose="00000500000000000000" pitchFamily="2" charset="0"/>
              </a:rPr>
              <a:t>Nimetty kestävän kehityksen työryhmä valmistelemaan kestävän kehityksen ohjelmaluonnosta</a:t>
            </a:r>
          </a:p>
        </p:txBody>
      </p:sp>
      <p:sp>
        <p:nvSpPr>
          <p:cNvPr id="3" name="Tekstiruutu 2">
            <a:extLst>
              <a:ext uri="{FF2B5EF4-FFF2-40B4-BE49-F238E27FC236}">
                <a16:creationId xmlns:a16="http://schemas.microsoft.com/office/drawing/2014/main" id="{6FF2CA9E-A6E7-94B5-6415-BF8F9AA5F741}"/>
              </a:ext>
            </a:extLst>
          </p:cNvPr>
          <p:cNvSpPr txBox="1"/>
          <p:nvPr/>
        </p:nvSpPr>
        <p:spPr>
          <a:xfrm>
            <a:off x="4918864" y="1789200"/>
            <a:ext cx="2319418" cy="954107"/>
          </a:xfrm>
          <a:prstGeom prst="rect">
            <a:avLst/>
          </a:prstGeom>
          <a:noFill/>
        </p:spPr>
        <p:txBody>
          <a:bodyPr wrap="square" rtlCol="0">
            <a:spAutoFit/>
          </a:bodyPr>
          <a:lstStyle/>
          <a:p>
            <a:r>
              <a:rPr lang="fi-FI" sz="1400" dirty="0">
                <a:latin typeface="Nunito Sans" panose="00000500000000000000" pitchFamily="2" charset="0"/>
              </a:rPr>
              <a:t>Kestävän kehityksen projektipäällikkö valittu ja resursoitu  ~70 % työajasta</a:t>
            </a:r>
          </a:p>
        </p:txBody>
      </p:sp>
      <p:sp>
        <p:nvSpPr>
          <p:cNvPr id="4" name="Tekstiruutu 3">
            <a:extLst>
              <a:ext uri="{FF2B5EF4-FFF2-40B4-BE49-F238E27FC236}">
                <a16:creationId xmlns:a16="http://schemas.microsoft.com/office/drawing/2014/main" id="{A5105157-22A1-C0B2-EB79-B844BBC23E36}"/>
              </a:ext>
            </a:extLst>
          </p:cNvPr>
          <p:cNvSpPr txBox="1"/>
          <p:nvPr/>
        </p:nvSpPr>
        <p:spPr>
          <a:xfrm>
            <a:off x="2250843" y="1740378"/>
            <a:ext cx="914400" cy="307777"/>
          </a:xfrm>
          <a:prstGeom prst="rect">
            <a:avLst/>
          </a:prstGeom>
          <a:noFill/>
        </p:spPr>
        <p:txBody>
          <a:bodyPr wrap="square" rtlCol="0">
            <a:spAutoFit/>
          </a:bodyPr>
          <a:lstStyle/>
          <a:p>
            <a:r>
              <a:rPr lang="fi-FI" sz="1400" dirty="0">
                <a:latin typeface="Nunito Sans" panose="00000500000000000000" pitchFamily="2" charset="0"/>
              </a:rPr>
              <a:t>2021/02</a:t>
            </a:r>
          </a:p>
        </p:txBody>
      </p:sp>
      <p:sp>
        <p:nvSpPr>
          <p:cNvPr id="6" name="Tekstiruutu 5">
            <a:extLst>
              <a:ext uri="{FF2B5EF4-FFF2-40B4-BE49-F238E27FC236}">
                <a16:creationId xmlns:a16="http://schemas.microsoft.com/office/drawing/2014/main" id="{72749EA8-3688-2183-A1FE-FBD7730F1C59}"/>
              </a:ext>
            </a:extLst>
          </p:cNvPr>
          <p:cNvSpPr txBox="1"/>
          <p:nvPr/>
        </p:nvSpPr>
        <p:spPr>
          <a:xfrm>
            <a:off x="7269608" y="1176273"/>
            <a:ext cx="914400" cy="307777"/>
          </a:xfrm>
          <a:prstGeom prst="rect">
            <a:avLst/>
          </a:prstGeom>
          <a:noFill/>
        </p:spPr>
        <p:txBody>
          <a:bodyPr wrap="square" rtlCol="0">
            <a:spAutoFit/>
          </a:bodyPr>
          <a:lstStyle/>
          <a:p>
            <a:r>
              <a:rPr lang="fi-FI" sz="1400" dirty="0">
                <a:latin typeface="Nunito Sans" panose="00000500000000000000" pitchFamily="2" charset="0"/>
              </a:rPr>
              <a:t>2021/09</a:t>
            </a:r>
          </a:p>
        </p:txBody>
      </p:sp>
      <p:sp>
        <p:nvSpPr>
          <p:cNvPr id="7" name="Tekstiruutu 6">
            <a:extLst>
              <a:ext uri="{FF2B5EF4-FFF2-40B4-BE49-F238E27FC236}">
                <a16:creationId xmlns:a16="http://schemas.microsoft.com/office/drawing/2014/main" id="{27319101-E0E6-C465-0A57-0EE1CD265D21}"/>
              </a:ext>
            </a:extLst>
          </p:cNvPr>
          <p:cNvSpPr txBox="1"/>
          <p:nvPr/>
        </p:nvSpPr>
        <p:spPr>
          <a:xfrm>
            <a:off x="7084652" y="1490189"/>
            <a:ext cx="1988903" cy="738664"/>
          </a:xfrm>
          <a:prstGeom prst="rect">
            <a:avLst/>
          </a:prstGeom>
          <a:noFill/>
        </p:spPr>
        <p:txBody>
          <a:bodyPr wrap="square" rtlCol="0">
            <a:spAutoFit/>
          </a:bodyPr>
          <a:lstStyle/>
          <a:p>
            <a:r>
              <a:rPr lang="fi-FI" sz="1400" dirty="0">
                <a:latin typeface="Nunito Sans" panose="00000500000000000000" pitchFamily="2" charset="0"/>
              </a:rPr>
              <a:t>Projekti- ja viestintäsuunnitelmien hyväksyntä ja esittely</a:t>
            </a:r>
          </a:p>
        </p:txBody>
      </p:sp>
      <p:pic>
        <p:nvPicPr>
          <p:cNvPr id="10" name="Kuva 9" descr="Lippu tasaisella täytöllä">
            <a:extLst>
              <a:ext uri="{FF2B5EF4-FFF2-40B4-BE49-F238E27FC236}">
                <a16:creationId xmlns:a16="http://schemas.microsoft.com/office/drawing/2014/main" id="{2280F516-CD0F-5A89-9A55-88AC65DEB5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064" y="1828199"/>
            <a:ext cx="378493" cy="378493"/>
          </a:xfrm>
          <a:prstGeom prst="rect">
            <a:avLst/>
          </a:prstGeom>
        </p:spPr>
      </p:pic>
      <p:sp>
        <p:nvSpPr>
          <p:cNvPr id="11" name="Tekstiruutu 10">
            <a:extLst>
              <a:ext uri="{FF2B5EF4-FFF2-40B4-BE49-F238E27FC236}">
                <a16:creationId xmlns:a16="http://schemas.microsoft.com/office/drawing/2014/main" id="{AD1C22C7-2C94-CA29-3DBC-D42B39E60966}"/>
              </a:ext>
            </a:extLst>
          </p:cNvPr>
          <p:cNvSpPr txBox="1"/>
          <p:nvPr/>
        </p:nvSpPr>
        <p:spPr>
          <a:xfrm>
            <a:off x="9239443" y="1343129"/>
            <a:ext cx="914400" cy="307777"/>
          </a:xfrm>
          <a:prstGeom prst="rect">
            <a:avLst/>
          </a:prstGeom>
          <a:noFill/>
        </p:spPr>
        <p:txBody>
          <a:bodyPr wrap="square" rtlCol="0">
            <a:spAutoFit/>
          </a:bodyPr>
          <a:lstStyle/>
          <a:p>
            <a:r>
              <a:rPr lang="fi-FI" sz="1400" dirty="0">
                <a:latin typeface="Nunito Sans" panose="00000500000000000000" pitchFamily="2" charset="0"/>
              </a:rPr>
              <a:t>2021/11</a:t>
            </a:r>
          </a:p>
        </p:txBody>
      </p:sp>
      <p:sp>
        <p:nvSpPr>
          <p:cNvPr id="12" name="Tekstiruutu 11">
            <a:extLst>
              <a:ext uri="{FF2B5EF4-FFF2-40B4-BE49-F238E27FC236}">
                <a16:creationId xmlns:a16="http://schemas.microsoft.com/office/drawing/2014/main" id="{2DA3628D-F762-821F-128D-5F7C64423AE4}"/>
              </a:ext>
            </a:extLst>
          </p:cNvPr>
          <p:cNvSpPr txBox="1"/>
          <p:nvPr/>
        </p:nvSpPr>
        <p:spPr>
          <a:xfrm>
            <a:off x="9231063" y="1635173"/>
            <a:ext cx="1861488" cy="523220"/>
          </a:xfrm>
          <a:prstGeom prst="rect">
            <a:avLst/>
          </a:prstGeom>
          <a:noFill/>
        </p:spPr>
        <p:txBody>
          <a:bodyPr wrap="square" rtlCol="0">
            <a:spAutoFit/>
          </a:bodyPr>
          <a:lstStyle/>
          <a:p>
            <a:r>
              <a:rPr lang="fi-FI" sz="1400" dirty="0">
                <a:latin typeface="Nunito Sans" panose="00000500000000000000" pitchFamily="2" charset="0"/>
              </a:rPr>
              <a:t>Itsearvioinnin työpajat alkavat</a:t>
            </a:r>
          </a:p>
        </p:txBody>
      </p:sp>
      <p:sp>
        <p:nvSpPr>
          <p:cNvPr id="13" name="Tekstiruutu 12">
            <a:extLst>
              <a:ext uri="{FF2B5EF4-FFF2-40B4-BE49-F238E27FC236}">
                <a16:creationId xmlns:a16="http://schemas.microsoft.com/office/drawing/2014/main" id="{9B110173-86BF-565D-881D-C8BED87630D8}"/>
              </a:ext>
            </a:extLst>
          </p:cNvPr>
          <p:cNvSpPr txBox="1"/>
          <p:nvPr/>
        </p:nvSpPr>
        <p:spPr>
          <a:xfrm>
            <a:off x="10887641" y="2204286"/>
            <a:ext cx="914400" cy="307777"/>
          </a:xfrm>
          <a:prstGeom prst="rect">
            <a:avLst/>
          </a:prstGeom>
          <a:noFill/>
        </p:spPr>
        <p:txBody>
          <a:bodyPr wrap="square" rtlCol="0">
            <a:spAutoFit/>
          </a:bodyPr>
          <a:lstStyle/>
          <a:p>
            <a:r>
              <a:rPr lang="fi-FI" sz="1400" dirty="0">
                <a:latin typeface="Nunito Sans" panose="00000500000000000000" pitchFamily="2" charset="0"/>
              </a:rPr>
              <a:t>2022/02</a:t>
            </a:r>
          </a:p>
        </p:txBody>
      </p:sp>
      <p:sp>
        <p:nvSpPr>
          <p:cNvPr id="14" name="Tekstiruutu 13">
            <a:extLst>
              <a:ext uri="{FF2B5EF4-FFF2-40B4-BE49-F238E27FC236}">
                <a16:creationId xmlns:a16="http://schemas.microsoft.com/office/drawing/2014/main" id="{E98BB9F0-5015-3A19-5560-BDCE5138EB69}"/>
              </a:ext>
            </a:extLst>
          </p:cNvPr>
          <p:cNvSpPr txBox="1"/>
          <p:nvPr/>
        </p:nvSpPr>
        <p:spPr>
          <a:xfrm>
            <a:off x="10141935" y="2498283"/>
            <a:ext cx="2018314" cy="738664"/>
          </a:xfrm>
          <a:prstGeom prst="rect">
            <a:avLst/>
          </a:prstGeom>
          <a:noFill/>
        </p:spPr>
        <p:txBody>
          <a:bodyPr wrap="square" rtlCol="0">
            <a:spAutoFit/>
          </a:bodyPr>
          <a:lstStyle/>
          <a:p>
            <a:r>
              <a:rPr lang="fi-FI" sz="1400" dirty="0">
                <a:latin typeface="Nunito Sans" panose="00000500000000000000" pitchFamily="2" charset="0"/>
              </a:rPr>
              <a:t>Itsearvioinnin työpajat päättyvät ja aineiston analyysi alkaa</a:t>
            </a:r>
          </a:p>
        </p:txBody>
      </p:sp>
      <p:sp>
        <p:nvSpPr>
          <p:cNvPr id="15" name="Tekstiruutu 14">
            <a:extLst>
              <a:ext uri="{FF2B5EF4-FFF2-40B4-BE49-F238E27FC236}">
                <a16:creationId xmlns:a16="http://schemas.microsoft.com/office/drawing/2014/main" id="{461418E8-32DD-82F2-E336-505F701A4342}"/>
              </a:ext>
            </a:extLst>
          </p:cNvPr>
          <p:cNvSpPr txBox="1"/>
          <p:nvPr/>
        </p:nvSpPr>
        <p:spPr>
          <a:xfrm>
            <a:off x="8716058" y="2479990"/>
            <a:ext cx="914400" cy="307777"/>
          </a:xfrm>
          <a:prstGeom prst="rect">
            <a:avLst/>
          </a:prstGeom>
          <a:noFill/>
        </p:spPr>
        <p:txBody>
          <a:bodyPr wrap="square" rtlCol="0">
            <a:spAutoFit/>
          </a:bodyPr>
          <a:lstStyle/>
          <a:p>
            <a:r>
              <a:rPr lang="fi-FI" sz="1400" dirty="0">
                <a:latin typeface="Nunito Sans" panose="00000500000000000000" pitchFamily="2" charset="0"/>
              </a:rPr>
              <a:t>2022/04</a:t>
            </a:r>
          </a:p>
        </p:txBody>
      </p:sp>
      <p:sp>
        <p:nvSpPr>
          <p:cNvPr id="16" name="Tekstiruutu 15">
            <a:extLst>
              <a:ext uri="{FF2B5EF4-FFF2-40B4-BE49-F238E27FC236}">
                <a16:creationId xmlns:a16="http://schemas.microsoft.com/office/drawing/2014/main" id="{E1013AAB-C35C-8DF9-204B-8CEAC41750C0}"/>
              </a:ext>
            </a:extLst>
          </p:cNvPr>
          <p:cNvSpPr txBox="1"/>
          <p:nvPr/>
        </p:nvSpPr>
        <p:spPr>
          <a:xfrm>
            <a:off x="7688649" y="2814181"/>
            <a:ext cx="2531403" cy="954107"/>
          </a:xfrm>
          <a:prstGeom prst="rect">
            <a:avLst/>
          </a:prstGeom>
          <a:noFill/>
        </p:spPr>
        <p:txBody>
          <a:bodyPr wrap="square" rtlCol="0">
            <a:spAutoFit/>
          </a:bodyPr>
          <a:lstStyle/>
          <a:p>
            <a:r>
              <a:rPr lang="fi-FI" sz="1400" dirty="0">
                <a:latin typeface="Nunito Sans" panose="00000500000000000000" pitchFamily="2" charset="0"/>
              </a:rPr>
              <a:t>Rasekon kestävän kehityksen tiekartta ja projektin loppuraporttiluonnos sekä OKKA auditoinnin tilaaminen</a:t>
            </a:r>
          </a:p>
        </p:txBody>
      </p:sp>
      <p:sp>
        <p:nvSpPr>
          <p:cNvPr id="17" name="Tekstiruutu 16">
            <a:extLst>
              <a:ext uri="{FF2B5EF4-FFF2-40B4-BE49-F238E27FC236}">
                <a16:creationId xmlns:a16="http://schemas.microsoft.com/office/drawing/2014/main" id="{FBAA7D89-AA56-4228-49C0-AE73D61F3AE3}"/>
              </a:ext>
            </a:extLst>
          </p:cNvPr>
          <p:cNvSpPr txBox="1"/>
          <p:nvPr/>
        </p:nvSpPr>
        <p:spPr>
          <a:xfrm>
            <a:off x="5681114" y="2824270"/>
            <a:ext cx="914400" cy="307777"/>
          </a:xfrm>
          <a:prstGeom prst="rect">
            <a:avLst/>
          </a:prstGeom>
          <a:noFill/>
        </p:spPr>
        <p:txBody>
          <a:bodyPr wrap="square" rtlCol="0">
            <a:spAutoFit/>
          </a:bodyPr>
          <a:lstStyle/>
          <a:p>
            <a:r>
              <a:rPr lang="fi-FI" sz="1400" dirty="0">
                <a:latin typeface="Nunito Sans" panose="00000500000000000000" pitchFamily="2" charset="0"/>
              </a:rPr>
              <a:t>2022/05</a:t>
            </a:r>
          </a:p>
        </p:txBody>
      </p:sp>
      <p:sp>
        <p:nvSpPr>
          <p:cNvPr id="18" name="Tekstiruutu 17">
            <a:extLst>
              <a:ext uri="{FF2B5EF4-FFF2-40B4-BE49-F238E27FC236}">
                <a16:creationId xmlns:a16="http://schemas.microsoft.com/office/drawing/2014/main" id="{6EBE552F-A5C7-6962-FD5C-40FC511DF1E4}"/>
              </a:ext>
            </a:extLst>
          </p:cNvPr>
          <p:cNvSpPr txBox="1"/>
          <p:nvPr/>
        </p:nvSpPr>
        <p:spPr>
          <a:xfrm>
            <a:off x="5534174" y="3075199"/>
            <a:ext cx="1600643" cy="523220"/>
          </a:xfrm>
          <a:prstGeom prst="rect">
            <a:avLst/>
          </a:prstGeom>
          <a:noFill/>
        </p:spPr>
        <p:txBody>
          <a:bodyPr wrap="square" rtlCol="0">
            <a:spAutoFit/>
          </a:bodyPr>
          <a:lstStyle/>
          <a:p>
            <a:r>
              <a:rPr lang="fi-FI" sz="1400" dirty="0">
                <a:latin typeface="Nunito Sans" panose="00000500000000000000" pitchFamily="2" charset="0"/>
              </a:rPr>
              <a:t>OKKA-auditointi, oppilaitos</a:t>
            </a:r>
          </a:p>
        </p:txBody>
      </p:sp>
      <p:sp>
        <p:nvSpPr>
          <p:cNvPr id="22" name="Tekstiruutu 21">
            <a:extLst>
              <a:ext uri="{FF2B5EF4-FFF2-40B4-BE49-F238E27FC236}">
                <a16:creationId xmlns:a16="http://schemas.microsoft.com/office/drawing/2014/main" id="{C5CB4C17-4EFE-E907-DA82-D22491A746F5}"/>
              </a:ext>
            </a:extLst>
          </p:cNvPr>
          <p:cNvSpPr txBox="1"/>
          <p:nvPr/>
        </p:nvSpPr>
        <p:spPr>
          <a:xfrm>
            <a:off x="3939262" y="3119080"/>
            <a:ext cx="914400" cy="307777"/>
          </a:xfrm>
          <a:prstGeom prst="rect">
            <a:avLst/>
          </a:prstGeom>
          <a:noFill/>
        </p:spPr>
        <p:txBody>
          <a:bodyPr wrap="square" rtlCol="0">
            <a:spAutoFit/>
          </a:bodyPr>
          <a:lstStyle/>
          <a:p>
            <a:r>
              <a:rPr lang="fi-FI" sz="1400" dirty="0">
                <a:latin typeface="Nunito Sans" panose="00000500000000000000" pitchFamily="2" charset="0"/>
              </a:rPr>
              <a:t>2022/06</a:t>
            </a:r>
          </a:p>
        </p:txBody>
      </p:sp>
      <p:sp>
        <p:nvSpPr>
          <p:cNvPr id="24" name="Tekstiruutu 23">
            <a:extLst>
              <a:ext uri="{FF2B5EF4-FFF2-40B4-BE49-F238E27FC236}">
                <a16:creationId xmlns:a16="http://schemas.microsoft.com/office/drawing/2014/main" id="{E488081C-BAB2-FD31-4C3D-E4A090F45B38}"/>
              </a:ext>
            </a:extLst>
          </p:cNvPr>
          <p:cNvSpPr txBox="1"/>
          <p:nvPr/>
        </p:nvSpPr>
        <p:spPr>
          <a:xfrm>
            <a:off x="3822894" y="3371584"/>
            <a:ext cx="1579799" cy="523220"/>
          </a:xfrm>
          <a:prstGeom prst="rect">
            <a:avLst/>
          </a:prstGeom>
          <a:noFill/>
        </p:spPr>
        <p:txBody>
          <a:bodyPr wrap="square" rtlCol="0">
            <a:spAutoFit/>
          </a:bodyPr>
          <a:lstStyle/>
          <a:p>
            <a:r>
              <a:rPr lang="fi-FI" sz="1400" dirty="0">
                <a:latin typeface="Nunito Sans" panose="00000500000000000000" pitchFamily="2" charset="0"/>
              </a:rPr>
              <a:t>OKKA-auditointi, johtoryhmä</a:t>
            </a:r>
          </a:p>
        </p:txBody>
      </p:sp>
      <p:sp>
        <p:nvSpPr>
          <p:cNvPr id="27" name="Tekstiruutu 26">
            <a:extLst>
              <a:ext uri="{FF2B5EF4-FFF2-40B4-BE49-F238E27FC236}">
                <a16:creationId xmlns:a16="http://schemas.microsoft.com/office/drawing/2014/main" id="{FF17C21E-0CAE-72FF-6AB2-9AB5678636C3}"/>
              </a:ext>
            </a:extLst>
          </p:cNvPr>
          <p:cNvSpPr txBox="1"/>
          <p:nvPr/>
        </p:nvSpPr>
        <p:spPr>
          <a:xfrm>
            <a:off x="407494" y="3393308"/>
            <a:ext cx="914400" cy="307777"/>
          </a:xfrm>
          <a:prstGeom prst="rect">
            <a:avLst/>
          </a:prstGeom>
          <a:noFill/>
        </p:spPr>
        <p:txBody>
          <a:bodyPr wrap="square" rtlCol="0">
            <a:spAutoFit/>
          </a:bodyPr>
          <a:lstStyle/>
          <a:p>
            <a:r>
              <a:rPr lang="fi-FI" sz="1400" dirty="0">
                <a:latin typeface="Nunito Sans" panose="00000500000000000000" pitchFamily="2" charset="0"/>
              </a:rPr>
              <a:t>2022/09</a:t>
            </a:r>
          </a:p>
        </p:txBody>
      </p:sp>
      <p:sp>
        <p:nvSpPr>
          <p:cNvPr id="28" name="Tekstiruutu 27">
            <a:extLst>
              <a:ext uri="{FF2B5EF4-FFF2-40B4-BE49-F238E27FC236}">
                <a16:creationId xmlns:a16="http://schemas.microsoft.com/office/drawing/2014/main" id="{9C989015-77A4-B3DC-F0D8-583AB83B1D8C}"/>
              </a:ext>
            </a:extLst>
          </p:cNvPr>
          <p:cNvSpPr txBox="1"/>
          <p:nvPr/>
        </p:nvSpPr>
        <p:spPr>
          <a:xfrm>
            <a:off x="441340" y="3619243"/>
            <a:ext cx="1324582" cy="738664"/>
          </a:xfrm>
          <a:prstGeom prst="rect">
            <a:avLst/>
          </a:prstGeom>
          <a:noFill/>
        </p:spPr>
        <p:txBody>
          <a:bodyPr wrap="square" rtlCol="0">
            <a:spAutoFit/>
          </a:bodyPr>
          <a:lstStyle/>
          <a:p>
            <a:r>
              <a:rPr lang="fi-FI" sz="1400" dirty="0">
                <a:latin typeface="Nunito Sans" panose="00000500000000000000" pitchFamily="2" charset="0"/>
              </a:rPr>
              <a:t>OKKA-sertifikaatin haku</a:t>
            </a:r>
          </a:p>
        </p:txBody>
      </p:sp>
      <p:sp>
        <p:nvSpPr>
          <p:cNvPr id="29" name="Tekstiruutu 28">
            <a:extLst>
              <a:ext uri="{FF2B5EF4-FFF2-40B4-BE49-F238E27FC236}">
                <a16:creationId xmlns:a16="http://schemas.microsoft.com/office/drawing/2014/main" id="{CBA228AB-9B3E-CDF6-D99D-58005248E08A}"/>
              </a:ext>
            </a:extLst>
          </p:cNvPr>
          <p:cNvSpPr txBox="1"/>
          <p:nvPr/>
        </p:nvSpPr>
        <p:spPr>
          <a:xfrm>
            <a:off x="460439" y="4616850"/>
            <a:ext cx="914400" cy="307777"/>
          </a:xfrm>
          <a:prstGeom prst="rect">
            <a:avLst/>
          </a:prstGeom>
          <a:noFill/>
        </p:spPr>
        <p:txBody>
          <a:bodyPr wrap="square" rtlCol="0">
            <a:spAutoFit/>
          </a:bodyPr>
          <a:lstStyle/>
          <a:p>
            <a:r>
              <a:rPr lang="fi-FI" sz="1400" dirty="0">
                <a:latin typeface="Nunito Sans" panose="00000500000000000000" pitchFamily="2" charset="0"/>
              </a:rPr>
              <a:t>2022/10</a:t>
            </a:r>
          </a:p>
        </p:txBody>
      </p:sp>
      <p:sp>
        <p:nvSpPr>
          <p:cNvPr id="30" name="Tekstiruutu 29">
            <a:extLst>
              <a:ext uri="{FF2B5EF4-FFF2-40B4-BE49-F238E27FC236}">
                <a16:creationId xmlns:a16="http://schemas.microsoft.com/office/drawing/2014/main" id="{107BFE05-A90F-5167-BC35-0184CB0D82AF}"/>
              </a:ext>
            </a:extLst>
          </p:cNvPr>
          <p:cNvSpPr txBox="1"/>
          <p:nvPr/>
        </p:nvSpPr>
        <p:spPr>
          <a:xfrm>
            <a:off x="341050" y="4910290"/>
            <a:ext cx="1600642" cy="738664"/>
          </a:xfrm>
          <a:prstGeom prst="rect">
            <a:avLst/>
          </a:prstGeom>
          <a:noFill/>
        </p:spPr>
        <p:txBody>
          <a:bodyPr wrap="square" rtlCol="0">
            <a:spAutoFit/>
          </a:bodyPr>
          <a:lstStyle/>
          <a:p>
            <a:r>
              <a:rPr lang="fi-FI" sz="1400" dirty="0">
                <a:latin typeface="Nunito Sans" panose="00000500000000000000" pitchFamily="2" charset="0"/>
              </a:rPr>
              <a:t>OKKA säätiö myöntää sertifikaatin</a:t>
            </a:r>
          </a:p>
        </p:txBody>
      </p:sp>
      <p:sp>
        <p:nvSpPr>
          <p:cNvPr id="31" name="Tekstiruutu 30">
            <a:extLst>
              <a:ext uri="{FF2B5EF4-FFF2-40B4-BE49-F238E27FC236}">
                <a16:creationId xmlns:a16="http://schemas.microsoft.com/office/drawing/2014/main" id="{945550BE-FD94-49FA-DA52-732DE5AEF18D}"/>
              </a:ext>
            </a:extLst>
          </p:cNvPr>
          <p:cNvSpPr txBox="1"/>
          <p:nvPr/>
        </p:nvSpPr>
        <p:spPr>
          <a:xfrm>
            <a:off x="1810772" y="4564606"/>
            <a:ext cx="914400" cy="307777"/>
          </a:xfrm>
          <a:prstGeom prst="rect">
            <a:avLst/>
          </a:prstGeom>
          <a:noFill/>
        </p:spPr>
        <p:txBody>
          <a:bodyPr wrap="square" rtlCol="0">
            <a:spAutoFit/>
          </a:bodyPr>
          <a:lstStyle/>
          <a:p>
            <a:r>
              <a:rPr lang="fi-FI" sz="1400" dirty="0">
                <a:latin typeface="Nunito Sans" panose="00000500000000000000" pitchFamily="2" charset="0"/>
              </a:rPr>
              <a:t>2022/11</a:t>
            </a:r>
          </a:p>
        </p:txBody>
      </p:sp>
      <p:sp>
        <p:nvSpPr>
          <p:cNvPr id="32" name="Tekstiruutu 31">
            <a:extLst>
              <a:ext uri="{FF2B5EF4-FFF2-40B4-BE49-F238E27FC236}">
                <a16:creationId xmlns:a16="http://schemas.microsoft.com/office/drawing/2014/main" id="{7D4C9C62-3D4F-D1F1-8D1E-DBE892922981}"/>
              </a:ext>
            </a:extLst>
          </p:cNvPr>
          <p:cNvSpPr txBox="1"/>
          <p:nvPr/>
        </p:nvSpPr>
        <p:spPr>
          <a:xfrm>
            <a:off x="1692231" y="4780818"/>
            <a:ext cx="1600642" cy="738664"/>
          </a:xfrm>
          <a:prstGeom prst="rect">
            <a:avLst/>
          </a:prstGeom>
          <a:noFill/>
        </p:spPr>
        <p:txBody>
          <a:bodyPr wrap="square" rtlCol="0">
            <a:spAutoFit/>
          </a:bodyPr>
          <a:lstStyle/>
          <a:p>
            <a:r>
              <a:rPr lang="fi-FI" sz="1400" dirty="0">
                <a:latin typeface="Nunito Sans" panose="00000500000000000000" pitchFamily="2" charset="0"/>
              </a:rPr>
              <a:t>OKKA säätiö luovuttaa sertifikaatin</a:t>
            </a:r>
          </a:p>
        </p:txBody>
      </p:sp>
      <p:cxnSp>
        <p:nvCxnSpPr>
          <p:cNvPr id="46" name="Yhdistin: Kaareva 45">
            <a:extLst>
              <a:ext uri="{FF2B5EF4-FFF2-40B4-BE49-F238E27FC236}">
                <a16:creationId xmlns:a16="http://schemas.microsoft.com/office/drawing/2014/main" id="{EF77FBEE-9A8B-99FA-9E99-12C8E6D4C07D}"/>
              </a:ext>
            </a:extLst>
          </p:cNvPr>
          <p:cNvCxnSpPr>
            <a:cxnSpLocks/>
            <a:stCxn id="19" idx="2"/>
            <a:endCxn id="21" idx="1"/>
          </p:cNvCxnSpPr>
          <p:nvPr/>
        </p:nvCxnSpPr>
        <p:spPr>
          <a:xfrm rot="16200000" flipH="1">
            <a:off x="310954" y="1817609"/>
            <a:ext cx="424789" cy="286715"/>
          </a:xfrm>
          <a:prstGeom prst="curvedConnector2">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Yhdistin: Kaareva 53">
            <a:extLst>
              <a:ext uri="{FF2B5EF4-FFF2-40B4-BE49-F238E27FC236}">
                <a16:creationId xmlns:a16="http://schemas.microsoft.com/office/drawing/2014/main" id="{FE39929F-C494-E155-83F8-E8BAB99BC9D7}"/>
              </a:ext>
            </a:extLst>
          </p:cNvPr>
          <p:cNvCxnSpPr>
            <a:cxnSpLocks/>
            <a:stCxn id="21" idx="3"/>
            <a:endCxn id="4" idx="1"/>
          </p:cNvCxnSpPr>
          <p:nvPr/>
        </p:nvCxnSpPr>
        <p:spPr>
          <a:xfrm flipV="1">
            <a:off x="1627038" y="1894267"/>
            <a:ext cx="623805" cy="279095"/>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Yhdistin: Kaareva 58">
            <a:extLst>
              <a:ext uri="{FF2B5EF4-FFF2-40B4-BE49-F238E27FC236}">
                <a16:creationId xmlns:a16="http://schemas.microsoft.com/office/drawing/2014/main" id="{BE4D61D4-2929-4268-09E4-0C64D341AACD}"/>
              </a:ext>
            </a:extLst>
          </p:cNvPr>
          <p:cNvCxnSpPr>
            <a:cxnSpLocks/>
            <a:stCxn id="4" idx="3"/>
            <a:endCxn id="23" idx="1"/>
          </p:cNvCxnSpPr>
          <p:nvPr/>
        </p:nvCxnSpPr>
        <p:spPr>
          <a:xfrm flipV="1">
            <a:off x="3165243" y="1667069"/>
            <a:ext cx="1813824" cy="227198"/>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Yhdistin: Kaareva 61">
            <a:extLst>
              <a:ext uri="{FF2B5EF4-FFF2-40B4-BE49-F238E27FC236}">
                <a16:creationId xmlns:a16="http://schemas.microsoft.com/office/drawing/2014/main" id="{CB443CE0-9330-0BC7-E59A-94724015E040}"/>
              </a:ext>
            </a:extLst>
          </p:cNvPr>
          <p:cNvCxnSpPr>
            <a:cxnSpLocks/>
            <a:stCxn id="23" idx="3"/>
            <a:endCxn id="6" idx="1"/>
          </p:cNvCxnSpPr>
          <p:nvPr/>
        </p:nvCxnSpPr>
        <p:spPr>
          <a:xfrm flipV="1">
            <a:off x="5893467" y="1330162"/>
            <a:ext cx="1376141" cy="336907"/>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Yhdistin: Kaareva 66">
            <a:extLst>
              <a:ext uri="{FF2B5EF4-FFF2-40B4-BE49-F238E27FC236}">
                <a16:creationId xmlns:a16="http://schemas.microsoft.com/office/drawing/2014/main" id="{5972E144-F7AF-1160-70F7-B81302B38F53}"/>
              </a:ext>
            </a:extLst>
          </p:cNvPr>
          <p:cNvCxnSpPr>
            <a:cxnSpLocks/>
            <a:stCxn id="6" idx="3"/>
            <a:endCxn id="11" idx="1"/>
          </p:cNvCxnSpPr>
          <p:nvPr/>
        </p:nvCxnSpPr>
        <p:spPr>
          <a:xfrm>
            <a:off x="8184008" y="1330162"/>
            <a:ext cx="1055435" cy="166856"/>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Yhdistin: Kaareva 70">
            <a:extLst>
              <a:ext uri="{FF2B5EF4-FFF2-40B4-BE49-F238E27FC236}">
                <a16:creationId xmlns:a16="http://schemas.microsoft.com/office/drawing/2014/main" id="{20ECDD10-82DC-A7E6-BA5C-1EB7C6F5BBEF}"/>
              </a:ext>
            </a:extLst>
          </p:cNvPr>
          <p:cNvCxnSpPr>
            <a:cxnSpLocks/>
            <a:stCxn id="11" idx="3"/>
            <a:endCxn id="13" idx="3"/>
          </p:cNvCxnSpPr>
          <p:nvPr/>
        </p:nvCxnSpPr>
        <p:spPr>
          <a:xfrm>
            <a:off x="10153843" y="1497018"/>
            <a:ext cx="1648198" cy="861157"/>
          </a:xfrm>
          <a:prstGeom prst="curvedConnector3">
            <a:avLst>
              <a:gd name="adj1" fmla="val 11387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6" name="Yhdistin: Kaareva 75">
            <a:extLst>
              <a:ext uri="{FF2B5EF4-FFF2-40B4-BE49-F238E27FC236}">
                <a16:creationId xmlns:a16="http://schemas.microsoft.com/office/drawing/2014/main" id="{9C4E8F80-93B2-EC35-3D09-BE55B01402CC}"/>
              </a:ext>
            </a:extLst>
          </p:cNvPr>
          <p:cNvCxnSpPr>
            <a:cxnSpLocks/>
            <a:stCxn id="13" idx="1"/>
            <a:endCxn id="15" idx="3"/>
          </p:cNvCxnSpPr>
          <p:nvPr/>
        </p:nvCxnSpPr>
        <p:spPr>
          <a:xfrm rot="10800000" flipV="1">
            <a:off x="9630459" y="2358175"/>
            <a:ext cx="1257183" cy="275704"/>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Yhdistin: Kaareva 81">
            <a:extLst>
              <a:ext uri="{FF2B5EF4-FFF2-40B4-BE49-F238E27FC236}">
                <a16:creationId xmlns:a16="http://schemas.microsoft.com/office/drawing/2014/main" id="{1D44BBB0-7CB2-6178-00D5-01FCE441C7E0}"/>
              </a:ext>
            </a:extLst>
          </p:cNvPr>
          <p:cNvCxnSpPr>
            <a:cxnSpLocks/>
            <a:stCxn id="15" idx="1"/>
            <a:endCxn id="17" idx="3"/>
          </p:cNvCxnSpPr>
          <p:nvPr/>
        </p:nvCxnSpPr>
        <p:spPr>
          <a:xfrm rot="10800000" flipV="1">
            <a:off x="6595514" y="2633879"/>
            <a:ext cx="2120544" cy="344280"/>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7" name="Yhdistin: Kaareva 86">
            <a:extLst>
              <a:ext uri="{FF2B5EF4-FFF2-40B4-BE49-F238E27FC236}">
                <a16:creationId xmlns:a16="http://schemas.microsoft.com/office/drawing/2014/main" id="{83A90BC5-094E-4779-152B-35EE58E8F2FE}"/>
              </a:ext>
            </a:extLst>
          </p:cNvPr>
          <p:cNvCxnSpPr>
            <a:cxnSpLocks/>
            <a:stCxn id="17" idx="1"/>
            <a:endCxn id="22" idx="3"/>
          </p:cNvCxnSpPr>
          <p:nvPr/>
        </p:nvCxnSpPr>
        <p:spPr>
          <a:xfrm rot="10800000" flipV="1">
            <a:off x="4853662" y="2978159"/>
            <a:ext cx="827452" cy="294810"/>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9" name="Yhdistin: Kaareva 88">
            <a:extLst>
              <a:ext uri="{FF2B5EF4-FFF2-40B4-BE49-F238E27FC236}">
                <a16:creationId xmlns:a16="http://schemas.microsoft.com/office/drawing/2014/main" id="{CBF1EAB7-6CD0-90E2-8C99-9628733E6634}"/>
              </a:ext>
            </a:extLst>
          </p:cNvPr>
          <p:cNvCxnSpPr>
            <a:cxnSpLocks/>
            <a:stCxn id="22" idx="1"/>
            <a:endCxn id="183" idx="3"/>
          </p:cNvCxnSpPr>
          <p:nvPr/>
        </p:nvCxnSpPr>
        <p:spPr>
          <a:xfrm rot="10800000" flipV="1">
            <a:off x="2646486" y="3272968"/>
            <a:ext cx="1292776" cy="78939"/>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1" name="Yhdistin: Kaareva 90">
            <a:extLst>
              <a:ext uri="{FF2B5EF4-FFF2-40B4-BE49-F238E27FC236}">
                <a16:creationId xmlns:a16="http://schemas.microsoft.com/office/drawing/2014/main" id="{7EC48557-D662-CDA6-52B1-A344C6F726BD}"/>
              </a:ext>
            </a:extLst>
          </p:cNvPr>
          <p:cNvCxnSpPr>
            <a:cxnSpLocks/>
            <a:stCxn id="27" idx="1"/>
            <a:endCxn id="29" idx="1"/>
          </p:cNvCxnSpPr>
          <p:nvPr/>
        </p:nvCxnSpPr>
        <p:spPr>
          <a:xfrm rot="10800000" flipH="1" flipV="1">
            <a:off x="407493" y="3547197"/>
            <a:ext cx="52945" cy="1223542"/>
          </a:xfrm>
          <a:prstGeom prst="curvedConnector3">
            <a:avLst>
              <a:gd name="adj1" fmla="val -431769"/>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3" name="Yhdistin: Kaareva 92">
            <a:extLst>
              <a:ext uri="{FF2B5EF4-FFF2-40B4-BE49-F238E27FC236}">
                <a16:creationId xmlns:a16="http://schemas.microsoft.com/office/drawing/2014/main" id="{523D457D-B25A-D8AA-B3E7-E493AFFC2112}"/>
              </a:ext>
            </a:extLst>
          </p:cNvPr>
          <p:cNvCxnSpPr>
            <a:cxnSpLocks/>
            <a:stCxn id="29" idx="3"/>
            <a:endCxn id="31" idx="1"/>
          </p:cNvCxnSpPr>
          <p:nvPr/>
        </p:nvCxnSpPr>
        <p:spPr>
          <a:xfrm flipV="1">
            <a:off x="1374839" y="4718495"/>
            <a:ext cx="435933" cy="52244"/>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pic>
        <p:nvPicPr>
          <p:cNvPr id="157" name="Kuva 156" descr="Maalitaulu ääriviiva">
            <a:extLst>
              <a:ext uri="{FF2B5EF4-FFF2-40B4-BE49-F238E27FC236}">
                <a16:creationId xmlns:a16="http://schemas.microsoft.com/office/drawing/2014/main" id="{2529C773-C0BF-B452-376B-D19828F753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992" y="5637861"/>
            <a:ext cx="955592" cy="955592"/>
          </a:xfrm>
          <a:prstGeom prst="rect">
            <a:avLst/>
          </a:prstGeom>
        </p:spPr>
      </p:pic>
      <p:pic>
        <p:nvPicPr>
          <p:cNvPr id="158" name="Kuva 157" descr="Lippu tasaisella täytöllä">
            <a:extLst>
              <a:ext uri="{FF2B5EF4-FFF2-40B4-BE49-F238E27FC236}">
                <a16:creationId xmlns:a16="http://schemas.microsoft.com/office/drawing/2014/main" id="{2EDF49EC-864C-874A-6797-18B11EA69A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89286" y="1576231"/>
            <a:ext cx="378493" cy="378493"/>
          </a:xfrm>
          <a:prstGeom prst="rect">
            <a:avLst/>
          </a:prstGeom>
        </p:spPr>
      </p:pic>
      <p:pic>
        <p:nvPicPr>
          <p:cNvPr id="159" name="Kuva 158" descr="Lippu tasaisella täytöllä">
            <a:extLst>
              <a:ext uri="{FF2B5EF4-FFF2-40B4-BE49-F238E27FC236}">
                <a16:creationId xmlns:a16="http://schemas.microsoft.com/office/drawing/2014/main" id="{DFA93B19-3CAE-8DE2-DFEA-AC7F18246F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5701" y="1330162"/>
            <a:ext cx="378493" cy="378493"/>
          </a:xfrm>
          <a:prstGeom prst="rect">
            <a:avLst/>
          </a:prstGeom>
        </p:spPr>
      </p:pic>
      <p:pic>
        <p:nvPicPr>
          <p:cNvPr id="160" name="Kuva 159" descr="Lippu tasaisella täytöllä">
            <a:extLst>
              <a:ext uri="{FF2B5EF4-FFF2-40B4-BE49-F238E27FC236}">
                <a16:creationId xmlns:a16="http://schemas.microsoft.com/office/drawing/2014/main" id="{12CD8DA6-81F2-D6AC-C6B3-2630961AB5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5062" y="2273367"/>
            <a:ext cx="378493" cy="370065"/>
          </a:xfrm>
          <a:prstGeom prst="rect">
            <a:avLst/>
          </a:prstGeom>
        </p:spPr>
      </p:pic>
      <p:pic>
        <p:nvPicPr>
          <p:cNvPr id="161" name="Kuva 160" descr="Lippu tasaisella täytöllä">
            <a:extLst>
              <a:ext uri="{FF2B5EF4-FFF2-40B4-BE49-F238E27FC236}">
                <a16:creationId xmlns:a16="http://schemas.microsoft.com/office/drawing/2014/main" id="{32A0CAF9-67F5-ABD2-6006-CE3BD4C394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96484" y="1121360"/>
            <a:ext cx="378493" cy="378493"/>
          </a:xfrm>
          <a:prstGeom prst="rect">
            <a:avLst/>
          </a:prstGeom>
        </p:spPr>
      </p:pic>
      <p:pic>
        <p:nvPicPr>
          <p:cNvPr id="162" name="Kuva 161" descr="Lippu tasaisella täytöllä">
            <a:extLst>
              <a:ext uri="{FF2B5EF4-FFF2-40B4-BE49-F238E27FC236}">
                <a16:creationId xmlns:a16="http://schemas.microsoft.com/office/drawing/2014/main" id="{54E63388-8885-33D3-3A54-B704B63428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44682" y="2002694"/>
            <a:ext cx="378493" cy="378493"/>
          </a:xfrm>
          <a:prstGeom prst="rect">
            <a:avLst/>
          </a:prstGeom>
        </p:spPr>
      </p:pic>
      <p:pic>
        <p:nvPicPr>
          <p:cNvPr id="163" name="Kuva 162" descr="Lippu tasaisella täytöllä">
            <a:extLst>
              <a:ext uri="{FF2B5EF4-FFF2-40B4-BE49-F238E27FC236}">
                <a16:creationId xmlns:a16="http://schemas.microsoft.com/office/drawing/2014/main" id="{91730ECF-B739-8272-BA7E-C4583990E6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55339" y="1006599"/>
            <a:ext cx="378493" cy="378493"/>
          </a:xfrm>
          <a:prstGeom prst="rect">
            <a:avLst/>
          </a:prstGeom>
        </p:spPr>
      </p:pic>
      <p:pic>
        <p:nvPicPr>
          <p:cNvPr id="164" name="Kuva 163" descr="Lippu tasaisella täytöllä">
            <a:extLst>
              <a:ext uri="{FF2B5EF4-FFF2-40B4-BE49-F238E27FC236}">
                <a16:creationId xmlns:a16="http://schemas.microsoft.com/office/drawing/2014/main" id="{ED3C0223-F2FD-425E-C2F9-B81B207C7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4453" y="2667981"/>
            <a:ext cx="378493" cy="378493"/>
          </a:xfrm>
          <a:prstGeom prst="rect">
            <a:avLst/>
          </a:prstGeom>
        </p:spPr>
      </p:pic>
      <p:pic>
        <p:nvPicPr>
          <p:cNvPr id="165" name="Kuva 164" descr="Lippu tasaisella täytöllä">
            <a:extLst>
              <a:ext uri="{FF2B5EF4-FFF2-40B4-BE49-F238E27FC236}">
                <a16:creationId xmlns:a16="http://schemas.microsoft.com/office/drawing/2014/main" id="{A75BE578-721B-DCC0-B06D-AB092321F6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04435" y="3031310"/>
            <a:ext cx="378493" cy="378493"/>
          </a:xfrm>
          <a:prstGeom prst="rect">
            <a:avLst/>
          </a:prstGeom>
        </p:spPr>
      </p:pic>
      <p:pic>
        <p:nvPicPr>
          <p:cNvPr id="166" name="Kuva 165" descr="Lippu tasaisella täytöllä">
            <a:extLst>
              <a:ext uri="{FF2B5EF4-FFF2-40B4-BE49-F238E27FC236}">
                <a16:creationId xmlns:a16="http://schemas.microsoft.com/office/drawing/2014/main" id="{683158C3-A78A-D82E-FC80-A0EEC8F04B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3440" y="2940678"/>
            <a:ext cx="378493" cy="378493"/>
          </a:xfrm>
          <a:prstGeom prst="rect">
            <a:avLst/>
          </a:prstGeom>
        </p:spPr>
      </p:pic>
      <p:pic>
        <p:nvPicPr>
          <p:cNvPr id="167" name="Kuva 166" descr="Lippu tasaisella täytöllä">
            <a:extLst>
              <a:ext uri="{FF2B5EF4-FFF2-40B4-BE49-F238E27FC236}">
                <a16:creationId xmlns:a16="http://schemas.microsoft.com/office/drawing/2014/main" id="{DDEF735C-2D49-85E7-007A-58E99F1B32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3688" y="3225968"/>
            <a:ext cx="378493" cy="378493"/>
          </a:xfrm>
          <a:prstGeom prst="rect">
            <a:avLst/>
          </a:prstGeom>
        </p:spPr>
      </p:pic>
      <p:pic>
        <p:nvPicPr>
          <p:cNvPr id="168" name="Kuva 167" descr="Lippu tasaisella täytöllä">
            <a:extLst>
              <a:ext uri="{FF2B5EF4-FFF2-40B4-BE49-F238E27FC236}">
                <a16:creationId xmlns:a16="http://schemas.microsoft.com/office/drawing/2014/main" id="{FFCFD974-9F23-1CE5-CD31-F080CA05A2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371" y="4425412"/>
            <a:ext cx="378493" cy="378493"/>
          </a:xfrm>
          <a:prstGeom prst="rect">
            <a:avLst/>
          </a:prstGeom>
        </p:spPr>
      </p:pic>
      <p:pic>
        <p:nvPicPr>
          <p:cNvPr id="61" name="Kuva 60" descr="Kestävän kehityksen sertifioitu oppilaitos logo.">
            <a:extLst>
              <a:ext uri="{FF2B5EF4-FFF2-40B4-BE49-F238E27FC236}">
                <a16:creationId xmlns:a16="http://schemas.microsoft.com/office/drawing/2014/main" id="{B574F675-3691-411F-9826-28799D529D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3675" y="229905"/>
            <a:ext cx="1520337" cy="934890"/>
          </a:xfrm>
          <a:prstGeom prst="rect">
            <a:avLst/>
          </a:prstGeom>
        </p:spPr>
      </p:pic>
      <p:cxnSp>
        <p:nvCxnSpPr>
          <p:cNvPr id="2" name="Yhdistin: Kaareva 1">
            <a:extLst>
              <a:ext uri="{FF2B5EF4-FFF2-40B4-BE49-F238E27FC236}">
                <a16:creationId xmlns:a16="http://schemas.microsoft.com/office/drawing/2014/main" id="{1CAFA4B1-9C79-37FC-CEFD-6DC1D3B206E3}"/>
              </a:ext>
            </a:extLst>
          </p:cNvPr>
          <p:cNvCxnSpPr>
            <a:cxnSpLocks/>
            <a:stCxn id="31" idx="3"/>
            <a:endCxn id="8" idx="1"/>
          </p:cNvCxnSpPr>
          <p:nvPr/>
        </p:nvCxnSpPr>
        <p:spPr>
          <a:xfrm flipV="1">
            <a:off x="2725172" y="4438351"/>
            <a:ext cx="814929" cy="280144"/>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27BAFD02-CF4B-D183-12F0-1086A4DEEB78}"/>
              </a:ext>
            </a:extLst>
          </p:cNvPr>
          <p:cNvSpPr txBox="1"/>
          <p:nvPr/>
        </p:nvSpPr>
        <p:spPr>
          <a:xfrm>
            <a:off x="3540101" y="4284462"/>
            <a:ext cx="914400" cy="307777"/>
          </a:xfrm>
          <a:prstGeom prst="rect">
            <a:avLst/>
          </a:prstGeom>
          <a:noFill/>
        </p:spPr>
        <p:txBody>
          <a:bodyPr wrap="square" rtlCol="0">
            <a:spAutoFit/>
          </a:bodyPr>
          <a:lstStyle/>
          <a:p>
            <a:r>
              <a:rPr lang="fi-FI" sz="1400" dirty="0">
                <a:latin typeface="Nunito Sans" panose="00000500000000000000" pitchFamily="2" charset="0"/>
              </a:rPr>
              <a:t>2023/02</a:t>
            </a:r>
          </a:p>
        </p:txBody>
      </p:sp>
      <p:sp>
        <p:nvSpPr>
          <p:cNvPr id="25" name="Tekstiruutu 24">
            <a:extLst>
              <a:ext uri="{FF2B5EF4-FFF2-40B4-BE49-F238E27FC236}">
                <a16:creationId xmlns:a16="http://schemas.microsoft.com/office/drawing/2014/main" id="{4421E059-088C-B006-C11A-E35F66EE8079}"/>
              </a:ext>
            </a:extLst>
          </p:cNvPr>
          <p:cNvSpPr txBox="1"/>
          <p:nvPr/>
        </p:nvSpPr>
        <p:spPr>
          <a:xfrm>
            <a:off x="3367155" y="4558041"/>
            <a:ext cx="1864282" cy="738664"/>
          </a:xfrm>
          <a:prstGeom prst="rect">
            <a:avLst/>
          </a:prstGeom>
          <a:noFill/>
        </p:spPr>
        <p:txBody>
          <a:bodyPr wrap="square" rtlCol="0">
            <a:spAutoFit/>
          </a:bodyPr>
          <a:lstStyle/>
          <a:p>
            <a:r>
              <a:rPr lang="fi-FI" sz="1400" dirty="0">
                <a:latin typeface="Nunito Sans" panose="00000500000000000000" pitchFamily="2" charset="0"/>
              </a:rPr>
              <a:t>OKKA-sertifikaatti osaksi toimintajärjestelmää</a:t>
            </a:r>
          </a:p>
        </p:txBody>
      </p:sp>
      <p:sp>
        <p:nvSpPr>
          <p:cNvPr id="33" name="Tekstiruutu 32">
            <a:extLst>
              <a:ext uri="{FF2B5EF4-FFF2-40B4-BE49-F238E27FC236}">
                <a16:creationId xmlns:a16="http://schemas.microsoft.com/office/drawing/2014/main" id="{CFFA0F7C-966B-2443-448E-1D1458B40C9D}"/>
              </a:ext>
            </a:extLst>
          </p:cNvPr>
          <p:cNvSpPr txBox="1"/>
          <p:nvPr/>
        </p:nvSpPr>
        <p:spPr>
          <a:xfrm>
            <a:off x="5503538" y="4256829"/>
            <a:ext cx="914400" cy="307777"/>
          </a:xfrm>
          <a:prstGeom prst="rect">
            <a:avLst/>
          </a:prstGeom>
          <a:noFill/>
        </p:spPr>
        <p:txBody>
          <a:bodyPr wrap="square" rtlCol="0">
            <a:spAutoFit/>
          </a:bodyPr>
          <a:lstStyle/>
          <a:p>
            <a:r>
              <a:rPr lang="fi-FI" sz="1400" dirty="0">
                <a:latin typeface="Nunito Sans" panose="00000500000000000000" pitchFamily="2" charset="0"/>
              </a:rPr>
              <a:t>2023/08</a:t>
            </a:r>
          </a:p>
        </p:txBody>
      </p:sp>
      <p:sp>
        <p:nvSpPr>
          <p:cNvPr id="34" name="Tekstiruutu 33">
            <a:extLst>
              <a:ext uri="{FF2B5EF4-FFF2-40B4-BE49-F238E27FC236}">
                <a16:creationId xmlns:a16="http://schemas.microsoft.com/office/drawing/2014/main" id="{7622B091-BED7-29F1-E7B2-432BF20E317C}"/>
              </a:ext>
            </a:extLst>
          </p:cNvPr>
          <p:cNvSpPr txBox="1"/>
          <p:nvPr/>
        </p:nvSpPr>
        <p:spPr>
          <a:xfrm>
            <a:off x="5305719" y="4514239"/>
            <a:ext cx="1864282" cy="523220"/>
          </a:xfrm>
          <a:prstGeom prst="rect">
            <a:avLst/>
          </a:prstGeom>
          <a:noFill/>
        </p:spPr>
        <p:txBody>
          <a:bodyPr wrap="square" rtlCol="0">
            <a:spAutoFit/>
          </a:bodyPr>
          <a:lstStyle/>
          <a:p>
            <a:r>
              <a:rPr lang="fi-FI" sz="1400" dirty="0">
                <a:latin typeface="Nunito Sans" panose="00000500000000000000" pitchFamily="2" charset="0"/>
              </a:rPr>
              <a:t>Ympäristöohjelma hyväksytty</a:t>
            </a:r>
          </a:p>
        </p:txBody>
      </p:sp>
      <p:sp>
        <p:nvSpPr>
          <p:cNvPr id="37" name="Tekstiruutu 36">
            <a:extLst>
              <a:ext uri="{FF2B5EF4-FFF2-40B4-BE49-F238E27FC236}">
                <a16:creationId xmlns:a16="http://schemas.microsoft.com/office/drawing/2014/main" id="{DA59B64B-B2DF-43D5-A932-9953B7E3F4E9}"/>
              </a:ext>
            </a:extLst>
          </p:cNvPr>
          <p:cNvSpPr txBox="1"/>
          <p:nvPr/>
        </p:nvSpPr>
        <p:spPr>
          <a:xfrm>
            <a:off x="10248010" y="6040028"/>
            <a:ext cx="1279261" cy="307777"/>
          </a:xfrm>
          <a:prstGeom prst="rect">
            <a:avLst/>
          </a:prstGeom>
          <a:noFill/>
        </p:spPr>
        <p:txBody>
          <a:bodyPr wrap="square" rtlCol="0">
            <a:spAutoFit/>
          </a:bodyPr>
          <a:lstStyle/>
          <a:p>
            <a:r>
              <a:rPr lang="fi-FI" sz="1400" dirty="0">
                <a:latin typeface="Nunito Sans" panose="00000500000000000000" pitchFamily="2" charset="0"/>
              </a:rPr>
              <a:t>2025/08-10</a:t>
            </a:r>
          </a:p>
        </p:txBody>
      </p:sp>
      <p:sp>
        <p:nvSpPr>
          <p:cNvPr id="38" name="Tekstiruutu 37">
            <a:extLst>
              <a:ext uri="{FF2B5EF4-FFF2-40B4-BE49-F238E27FC236}">
                <a16:creationId xmlns:a16="http://schemas.microsoft.com/office/drawing/2014/main" id="{C16DBDF8-BB34-ACD7-4CFA-0C4EC11F3D43}"/>
              </a:ext>
            </a:extLst>
          </p:cNvPr>
          <p:cNvSpPr txBox="1"/>
          <p:nvPr/>
        </p:nvSpPr>
        <p:spPr>
          <a:xfrm>
            <a:off x="9861572" y="6271872"/>
            <a:ext cx="2232739" cy="307777"/>
          </a:xfrm>
          <a:prstGeom prst="rect">
            <a:avLst/>
          </a:prstGeom>
          <a:noFill/>
        </p:spPr>
        <p:txBody>
          <a:bodyPr wrap="square" rtlCol="0">
            <a:spAutoFit/>
          </a:bodyPr>
          <a:lstStyle/>
          <a:p>
            <a:r>
              <a:rPr lang="fi-FI" sz="1400" dirty="0">
                <a:latin typeface="Nunito Sans" panose="00000500000000000000" pitchFamily="2" charset="0"/>
              </a:rPr>
              <a:t>OKKA-uusintasertifiointi</a:t>
            </a:r>
          </a:p>
        </p:txBody>
      </p:sp>
      <p:sp>
        <p:nvSpPr>
          <p:cNvPr id="39" name="Tekstiruutu 38">
            <a:extLst>
              <a:ext uri="{FF2B5EF4-FFF2-40B4-BE49-F238E27FC236}">
                <a16:creationId xmlns:a16="http://schemas.microsoft.com/office/drawing/2014/main" id="{8B28BDF5-E9D5-12D0-11EB-E1C1F8A7917D}"/>
              </a:ext>
            </a:extLst>
          </p:cNvPr>
          <p:cNvSpPr txBox="1"/>
          <p:nvPr/>
        </p:nvSpPr>
        <p:spPr>
          <a:xfrm>
            <a:off x="5043000" y="5455058"/>
            <a:ext cx="1864282" cy="523220"/>
          </a:xfrm>
          <a:prstGeom prst="rect">
            <a:avLst/>
          </a:prstGeom>
          <a:noFill/>
        </p:spPr>
        <p:txBody>
          <a:bodyPr wrap="square" rtlCol="0">
            <a:spAutoFit/>
          </a:bodyPr>
          <a:lstStyle/>
          <a:p>
            <a:r>
              <a:rPr lang="fi-FI" sz="1400" dirty="0">
                <a:latin typeface="Nunito Sans" panose="00000500000000000000" pitchFamily="2" charset="0"/>
              </a:rPr>
              <a:t>2035</a:t>
            </a:r>
          </a:p>
          <a:p>
            <a:r>
              <a:rPr lang="fi-FI" sz="1400" dirty="0">
                <a:latin typeface="Nunito Sans" panose="00000500000000000000" pitchFamily="2" charset="0"/>
              </a:rPr>
              <a:t>Hiilineutraali Suomi</a:t>
            </a:r>
          </a:p>
        </p:txBody>
      </p:sp>
      <p:cxnSp>
        <p:nvCxnSpPr>
          <p:cNvPr id="102" name="Yhdistin: Kaareva 101">
            <a:extLst>
              <a:ext uri="{FF2B5EF4-FFF2-40B4-BE49-F238E27FC236}">
                <a16:creationId xmlns:a16="http://schemas.microsoft.com/office/drawing/2014/main" id="{9A72F85A-1019-1067-CC6D-0CCD47A73C05}"/>
              </a:ext>
            </a:extLst>
          </p:cNvPr>
          <p:cNvCxnSpPr>
            <a:cxnSpLocks/>
            <a:stCxn id="8" idx="3"/>
            <a:endCxn id="33" idx="1"/>
          </p:cNvCxnSpPr>
          <p:nvPr/>
        </p:nvCxnSpPr>
        <p:spPr>
          <a:xfrm flipV="1">
            <a:off x="4454501" y="4410718"/>
            <a:ext cx="1049037" cy="27633"/>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7" name="Yhdistin: Kaareva 106">
            <a:extLst>
              <a:ext uri="{FF2B5EF4-FFF2-40B4-BE49-F238E27FC236}">
                <a16:creationId xmlns:a16="http://schemas.microsoft.com/office/drawing/2014/main" id="{026769EA-A27E-6A63-0DAE-B654A4DDEFEC}"/>
              </a:ext>
            </a:extLst>
          </p:cNvPr>
          <p:cNvCxnSpPr>
            <a:cxnSpLocks/>
            <a:stCxn id="33" idx="3"/>
            <a:endCxn id="125" idx="1"/>
          </p:cNvCxnSpPr>
          <p:nvPr/>
        </p:nvCxnSpPr>
        <p:spPr>
          <a:xfrm flipV="1">
            <a:off x="6417938" y="4381454"/>
            <a:ext cx="1079332" cy="29264"/>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0" name="Yhdistin: Kaareva 109">
            <a:extLst>
              <a:ext uri="{FF2B5EF4-FFF2-40B4-BE49-F238E27FC236}">
                <a16:creationId xmlns:a16="http://schemas.microsoft.com/office/drawing/2014/main" id="{1B03333E-28A9-CE34-5B84-037FAB7B051F}"/>
              </a:ext>
            </a:extLst>
          </p:cNvPr>
          <p:cNvCxnSpPr>
            <a:cxnSpLocks/>
            <a:stCxn id="37" idx="1"/>
            <a:endCxn id="39" idx="3"/>
          </p:cNvCxnSpPr>
          <p:nvPr/>
        </p:nvCxnSpPr>
        <p:spPr>
          <a:xfrm rot="10800000">
            <a:off x="6907282" y="5716669"/>
            <a:ext cx="3340728" cy="477249"/>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8" name="Yhdistin: Kaareva 117">
            <a:extLst>
              <a:ext uri="{FF2B5EF4-FFF2-40B4-BE49-F238E27FC236}">
                <a16:creationId xmlns:a16="http://schemas.microsoft.com/office/drawing/2014/main" id="{79C2B51D-FAE6-25AB-07A0-4B74806B0D50}"/>
              </a:ext>
            </a:extLst>
          </p:cNvPr>
          <p:cNvCxnSpPr>
            <a:cxnSpLocks/>
            <a:stCxn id="39" idx="1"/>
            <a:endCxn id="157" idx="3"/>
          </p:cNvCxnSpPr>
          <p:nvPr/>
        </p:nvCxnSpPr>
        <p:spPr>
          <a:xfrm rot="10800000" flipV="1">
            <a:off x="1654584" y="5716667"/>
            <a:ext cx="3388416" cy="398989"/>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pic>
        <p:nvPicPr>
          <p:cNvPr id="126" name="Kuva 125" descr="Lippu tasaisella täytöllä">
            <a:extLst>
              <a:ext uri="{FF2B5EF4-FFF2-40B4-BE49-F238E27FC236}">
                <a16:creationId xmlns:a16="http://schemas.microsoft.com/office/drawing/2014/main" id="{1CC4032E-AB62-3B04-3AA1-AA08E98BF3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75927" y="4067582"/>
            <a:ext cx="378493" cy="378493"/>
          </a:xfrm>
          <a:prstGeom prst="rect">
            <a:avLst/>
          </a:prstGeom>
        </p:spPr>
      </p:pic>
      <p:pic>
        <p:nvPicPr>
          <p:cNvPr id="127" name="Kuva 126" descr="Lippu tasaisella täytöllä">
            <a:extLst>
              <a:ext uri="{FF2B5EF4-FFF2-40B4-BE49-F238E27FC236}">
                <a16:creationId xmlns:a16="http://schemas.microsoft.com/office/drawing/2014/main" id="{276A1F82-9C0A-5E59-195B-578A13AF60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5395" y="4081184"/>
            <a:ext cx="378493" cy="378493"/>
          </a:xfrm>
          <a:prstGeom prst="rect">
            <a:avLst/>
          </a:prstGeom>
        </p:spPr>
      </p:pic>
      <p:pic>
        <p:nvPicPr>
          <p:cNvPr id="128" name="Kuva 127" descr="Lippu tasaisella täytöllä">
            <a:extLst>
              <a:ext uri="{FF2B5EF4-FFF2-40B4-BE49-F238E27FC236}">
                <a16:creationId xmlns:a16="http://schemas.microsoft.com/office/drawing/2014/main" id="{A2224E37-E906-4DF7-C5D7-BA263A6FAD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7496" y="4371484"/>
            <a:ext cx="378493" cy="378493"/>
          </a:xfrm>
          <a:prstGeom prst="rect">
            <a:avLst/>
          </a:prstGeom>
        </p:spPr>
      </p:pic>
      <p:pic>
        <p:nvPicPr>
          <p:cNvPr id="129" name="Kuva 128" descr="Lippu tasaisella täytöllä">
            <a:extLst>
              <a:ext uri="{FF2B5EF4-FFF2-40B4-BE49-F238E27FC236}">
                <a16:creationId xmlns:a16="http://schemas.microsoft.com/office/drawing/2014/main" id="{9D7D549C-A421-7742-0AED-CBFF61598E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06199" y="5364418"/>
            <a:ext cx="378493" cy="334134"/>
          </a:xfrm>
          <a:prstGeom prst="rect">
            <a:avLst/>
          </a:prstGeom>
        </p:spPr>
      </p:pic>
      <p:sp>
        <p:nvSpPr>
          <p:cNvPr id="40" name="Tekstiruutu 39">
            <a:extLst>
              <a:ext uri="{FF2B5EF4-FFF2-40B4-BE49-F238E27FC236}">
                <a16:creationId xmlns:a16="http://schemas.microsoft.com/office/drawing/2014/main" id="{1B238CFE-8C0F-CA42-69D7-F8FA80C67374}"/>
              </a:ext>
            </a:extLst>
          </p:cNvPr>
          <p:cNvSpPr txBox="1"/>
          <p:nvPr/>
        </p:nvSpPr>
        <p:spPr>
          <a:xfrm>
            <a:off x="9687991" y="3976685"/>
            <a:ext cx="907888" cy="307777"/>
          </a:xfrm>
          <a:prstGeom prst="rect">
            <a:avLst/>
          </a:prstGeom>
          <a:noFill/>
        </p:spPr>
        <p:txBody>
          <a:bodyPr wrap="square" rtlCol="0">
            <a:spAutoFit/>
          </a:bodyPr>
          <a:lstStyle/>
          <a:p>
            <a:r>
              <a:rPr lang="fi-FI" sz="1400" dirty="0">
                <a:latin typeface="Nunito Sans" panose="00000500000000000000" pitchFamily="2" charset="0"/>
              </a:rPr>
              <a:t>2023/10</a:t>
            </a:r>
          </a:p>
        </p:txBody>
      </p:sp>
      <p:cxnSp>
        <p:nvCxnSpPr>
          <p:cNvPr id="43" name="Yhdistin: Kaareva 42">
            <a:extLst>
              <a:ext uri="{FF2B5EF4-FFF2-40B4-BE49-F238E27FC236}">
                <a16:creationId xmlns:a16="http://schemas.microsoft.com/office/drawing/2014/main" id="{A28FCB30-FE97-F475-1781-9C93D0B38401}"/>
              </a:ext>
            </a:extLst>
          </p:cNvPr>
          <p:cNvCxnSpPr>
            <a:cxnSpLocks/>
            <a:stCxn id="125" idx="3"/>
            <a:endCxn id="40" idx="1"/>
          </p:cNvCxnSpPr>
          <p:nvPr/>
        </p:nvCxnSpPr>
        <p:spPr>
          <a:xfrm flipV="1">
            <a:off x="8432042" y="4130574"/>
            <a:ext cx="1255949" cy="250880"/>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56" name="Tekstiruutu 55">
            <a:extLst>
              <a:ext uri="{FF2B5EF4-FFF2-40B4-BE49-F238E27FC236}">
                <a16:creationId xmlns:a16="http://schemas.microsoft.com/office/drawing/2014/main" id="{A90D84DC-F1B3-0E18-961E-029C2F30255E}"/>
              </a:ext>
            </a:extLst>
          </p:cNvPr>
          <p:cNvSpPr txBox="1"/>
          <p:nvPr/>
        </p:nvSpPr>
        <p:spPr>
          <a:xfrm>
            <a:off x="9452116" y="4247518"/>
            <a:ext cx="1507866" cy="738664"/>
          </a:xfrm>
          <a:prstGeom prst="rect">
            <a:avLst/>
          </a:prstGeom>
          <a:noFill/>
        </p:spPr>
        <p:txBody>
          <a:bodyPr wrap="square" rtlCol="0">
            <a:spAutoFit/>
          </a:bodyPr>
          <a:lstStyle/>
          <a:p>
            <a:r>
              <a:rPr lang="fi-FI" sz="1400" dirty="0">
                <a:latin typeface="Nunito Sans" panose="00000500000000000000" pitchFamily="2" charset="0"/>
              </a:rPr>
              <a:t>Ensimmäinen ympäristökatselmus</a:t>
            </a:r>
          </a:p>
        </p:txBody>
      </p:sp>
      <p:pic>
        <p:nvPicPr>
          <p:cNvPr id="64" name="Kuva 63" descr="Lippu tasaisella täytöllä">
            <a:extLst>
              <a:ext uri="{FF2B5EF4-FFF2-40B4-BE49-F238E27FC236}">
                <a16:creationId xmlns:a16="http://schemas.microsoft.com/office/drawing/2014/main" id="{9D35BCF8-78CE-16E5-E547-C3B89FA9C9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17385" y="5868033"/>
            <a:ext cx="378493" cy="378493"/>
          </a:xfrm>
          <a:prstGeom prst="rect">
            <a:avLst/>
          </a:prstGeom>
        </p:spPr>
      </p:pic>
      <p:pic>
        <p:nvPicPr>
          <p:cNvPr id="124" name="Kuva 123" descr="Lippu tasaisella täytöllä">
            <a:extLst>
              <a:ext uri="{FF2B5EF4-FFF2-40B4-BE49-F238E27FC236}">
                <a16:creationId xmlns:a16="http://schemas.microsoft.com/office/drawing/2014/main" id="{06374007-00FA-7DF0-4FA8-9C8A345804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0744" y="4031659"/>
            <a:ext cx="378493" cy="378493"/>
          </a:xfrm>
          <a:prstGeom prst="rect">
            <a:avLst/>
          </a:prstGeom>
        </p:spPr>
      </p:pic>
      <p:sp>
        <p:nvSpPr>
          <p:cNvPr id="125" name="Tekstiruutu 124">
            <a:extLst>
              <a:ext uri="{FF2B5EF4-FFF2-40B4-BE49-F238E27FC236}">
                <a16:creationId xmlns:a16="http://schemas.microsoft.com/office/drawing/2014/main" id="{92C44C35-E2D4-E11C-00E9-088DDE316B5E}"/>
              </a:ext>
            </a:extLst>
          </p:cNvPr>
          <p:cNvSpPr txBox="1"/>
          <p:nvPr/>
        </p:nvSpPr>
        <p:spPr>
          <a:xfrm>
            <a:off x="7497270" y="4227565"/>
            <a:ext cx="934772" cy="307777"/>
          </a:xfrm>
          <a:prstGeom prst="rect">
            <a:avLst/>
          </a:prstGeom>
          <a:noFill/>
        </p:spPr>
        <p:txBody>
          <a:bodyPr wrap="square" rtlCol="0">
            <a:spAutoFit/>
          </a:bodyPr>
          <a:lstStyle/>
          <a:p>
            <a:r>
              <a:rPr lang="fi-FI" sz="1400" dirty="0">
                <a:latin typeface="Nunito Sans" panose="00000500000000000000" pitchFamily="2" charset="0"/>
              </a:rPr>
              <a:t>2023/09</a:t>
            </a:r>
          </a:p>
        </p:txBody>
      </p:sp>
      <p:sp>
        <p:nvSpPr>
          <p:cNvPr id="134" name="Tekstiruutu 133">
            <a:extLst>
              <a:ext uri="{FF2B5EF4-FFF2-40B4-BE49-F238E27FC236}">
                <a16:creationId xmlns:a16="http://schemas.microsoft.com/office/drawing/2014/main" id="{1682A94F-7791-5B82-1DB1-5E274832C1DA}"/>
              </a:ext>
            </a:extLst>
          </p:cNvPr>
          <p:cNvSpPr txBox="1"/>
          <p:nvPr/>
        </p:nvSpPr>
        <p:spPr>
          <a:xfrm>
            <a:off x="7457221" y="4436162"/>
            <a:ext cx="1656578" cy="1169551"/>
          </a:xfrm>
          <a:prstGeom prst="rect">
            <a:avLst/>
          </a:prstGeom>
          <a:noFill/>
        </p:spPr>
        <p:txBody>
          <a:bodyPr wrap="square" rtlCol="0">
            <a:spAutoFit/>
          </a:bodyPr>
          <a:lstStyle/>
          <a:p>
            <a:r>
              <a:rPr lang="fi-FI" sz="1400" dirty="0">
                <a:latin typeface="Nunito Sans" panose="00000500000000000000" pitchFamily="2" charset="0"/>
              </a:rPr>
              <a:t>Vuoden 2024 kestävän kehityksen teeman määrittäminen</a:t>
            </a:r>
          </a:p>
        </p:txBody>
      </p:sp>
      <p:cxnSp>
        <p:nvCxnSpPr>
          <p:cNvPr id="146" name="Yhdistin: Kaareva 145">
            <a:extLst>
              <a:ext uri="{FF2B5EF4-FFF2-40B4-BE49-F238E27FC236}">
                <a16:creationId xmlns:a16="http://schemas.microsoft.com/office/drawing/2014/main" id="{6B89B522-5BBF-CD5B-D58D-BFBACB2C6893}"/>
              </a:ext>
            </a:extLst>
          </p:cNvPr>
          <p:cNvCxnSpPr>
            <a:cxnSpLocks/>
            <a:stCxn id="40" idx="3"/>
            <a:endCxn id="37" idx="3"/>
          </p:cNvCxnSpPr>
          <p:nvPr/>
        </p:nvCxnSpPr>
        <p:spPr>
          <a:xfrm>
            <a:off x="10595879" y="4130574"/>
            <a:ext cx="931392" cy="2063343"/>
          </a:xfrm>
          <a:prstGeom prst="curvedConnector3">
            <a:avLst>
              <a:gd name="adj1" fmla="val 124544"/>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183" name="Tekstiruutu 182">
            <a:extLst>
              <a:ext uri="{FF2B5EF4-FFF2-40B4-BE49-F238E27FC236}">
                <a16:creationId xmlns:a16="http://schemas.microsoft.com/office/drawing/2014/main" id="{772A5211-FF9E-87EF-FBE6-6674A61B2789}"/>
              </a:ext>
            </a:extLst>
          </p:cNvPr>
          <p:cNvSpPr txBox="1"/>
          <p:nvPr/>
        </p:nvSpPr>
        <p:spPr>
          <a:xfrm>
            <a:off x="1732086" y="3198019"/>
            <a:ext cx="914400" cy="307777"/>
          </a:xfrm>
          <a:prstGeom prst="rect">
            <a:avLst/>
          </a:prstGeom>
          <a:noFill/>
        </p:spPr>
        <p:txBody>
          <a:bodyPr wrap="square" rtlCol="0">
            <a:spAutoFit/>
          </a:bodyPr>
          <a:lstStyle/>
          <a:p>
            <a:r>
              <a:rPr lang="fi-FI" sz="1400" dirty="0">
                <a:latin typeface="Nunito Sans" panose="00000500000000000000" pitchFamily="2" charset="0"/>
              </a:rPr>
              <a:t>2022/06</a:t>
            </a:r>
          </a:p>
        </p:txBody>
      </p:sp>
      <p:sp>
        <p:nvSpPr>
          <p:cNvPr id="185" name="Tekstiruutu 184">
            <a:extLst>
              <a:ext uri="{FF2B5EF4-FFF2-40B4-BE49-F238E27FC236}">
                <a16:creationId xmlns:a16="http://schemas.microsoft.com/office/drawing/2014/main" id="{4AD6472B-E478-FE93-B239-46ABBD5D2DE6}"/>
              </a:ext>
            </a:extLst>
          </p:cNvPr>
          <p:cNvSpPr txBox="1"/>
          <p:nvPr/>
        </p:nvSpPr>
        <p:spPr>
          <a:xfrm>
            <a:off x="1614344" y="3406983"/>
            <a:ext cx="2287155" cy="954107"/>
          </a:xfrm>
          <a:prstGeom prst="rect">
            <a:avLst/>
          </a:prstGeom>
          <a:noFill/>
        </p:spPr>
        <p:txBody>
          <a:bodyPr wrap="square" rtlCol="0">
            <a:spAutoFit/>
          </a:bodyPr>
          <a:lstStyle/>
          <a:p>
            <a:r>
              <a:rPr lang="fi-FI" sz="1400" dirty="0">
                <a:latin typeface="Nunito Sans" panose="00000500000000000000" pitchFamily="2" charset="0"/>
              </a:rPr>
              <a:t>Palvelupäällikön toimenkuvaan oppilaitoksen  kestävä kehitys</a:t>
            </a:r>
          </a:p>
        </p:txBody>
      </p:sp>
      <p:cxnSp>
        <p:nvCxnSpPr>
          <p:cNvPr id="204" name="Yhdistin: Kaareva 203">
            <a:extLst>
              <a:ext uri="{FF2B5EF4-FFF2-40B4-BE49-F238E27FC236}">
                <a16:creationId xmlns:a16="http://schemas.microsoft.com/office/drawing/2014/main" id="{8BCCF3F3-347B-6568-B88A-D753D04F43E5}"/>
              </a:ext>
            </a:extLst>
          </p:cNvPr>
          <p:cNvCxnSpPr>
            <a:cxnSpLocks/>
            <a:stCxn id="183" idx="1"/>
            <a:endCxn id="27" idx="3"/>
          </p:cNvCxnSpPr>
          <p:nvPr/>
        </p:nvCxnSpPr>
        <p:spPr>
          <a:xfrm rot="10800000" flipV="1">
            <a:off x="1321894" y="3351907"/>
            <a:ext cx="410192" cy="195289"/>
          </a:xfrm>
          <a:prstGeom prst="curvedConnector3">
            <a:avLst>
              <a:gd name="adj1" fmla="val 50000"/>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pic>
        <p:nvPicPr>
          <p:cNvPr id="238" name="Kuva 237" descr="Lippu tasaisella täytöllä">
            <a:extLst>
              <a:ext uri="{FF2B5EF4-FFF2-40B4-BE49-F238E27FC236}">
                <a16:creationId xmlns:a16="http://schemas.microsoft.com/office/drawing/2014/main" id="{50461BC9-5D5C-C964-6D3F-ECE79EB46C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5504" y="3810553"/>
            <a:ext cx="378493" cy="378493"/>
          </a:xfrm>
          <a:prstGeom prst="rect">
            <a:avLst/>
          </a:prstGeom>
        </p:spPr>
      </p:pic>
    </p:spTree>
    <p:extLst>
      <p:ext uri="{BB962C8B-B14F-4D97-AF65-F5344CB8AC3E}">
        <p14:creationId xmlns:p14="http://schemas.microsoft.com/office/powerpoint/2010/main" val="328648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501416"/>
            <a:ext cx="8918749" cy="1679075"/>
          </a:xfrm>
        </p:spPr>
        <p:txBody>
          <a:bodyPr>
            <a:normAutofit fontScale="90000"/>
          </a:bodyPr>
          <a:lstStyle/>
          <a:p>
            <a:r>
              <a:rPr lang="fi-FI" dirty="0"/>
              <a:t>Opiskelijat ovat aktiivisia toimijoita työpaikkojen turvallisuuskartoituksissa</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898491" y="2536298"/>
            <a:ext cx="8090084" cy="2141212"/>
          </a:xfrm>
        </p:spPr>
        <p:txBody>
          <a:bodyPr>
            <a:normAutofit/>
          </a:bodyPr>
          <a:lstStyle/>
          <a:p>
            <a:pPr marL="0" indent="0">
              <a:buNone/>
            </a:pPr>
            <a:r>
              <a:rPr lang="fi-FI" sz="1800" dirty="0"/>
              <a:t>Rasekon rakennusalan opiskelijat tekevät työelämässä sijaitsevan oppimisympäristön turvallisuuskartoituksen ennen koulutussopimuksen aloitusta yhdessä työpaikan perehdyttäjän kanssa.</a:t>
            </a:r>
          </a:p>
          <a:p>
            <a:pPr marL="0" indent="0">
              <a:buNone/>
            </a:pPr>
            <a:endParaRPr lang="fi-FI" sz="1800" dirty="0"/>
          </a:p>
        </p:txBody>
      </p:sp>
      <p:pic>
        <p:nvPicPr>
          <p:cNvPr id="7" name="Kuva 6">
            <a:extLst>
              <a:ext uri="{FF2B5EF4-FFF2-40B4-BE49-F238E27FC236}">
                <a16:creationId xmlns:a16="http://schemas.microsoft.com/office/drawing/2014/main" id="{82E6B9F9-3F60-405B-A75C-B9805286E05B}"/>
              </a:ext>
            </a:extLst>
          </p:cNvPr>
          <p:cNvPicPr>
            <a:picLocks noChangeAspect="1"/>
          </p:cNvPicPr>
          <p:nvPr/>
        </p:nvPicPr>
        <p:blipFill>
          <a:blip r:embed="rId3"/>
          <a:stretch>
            <a:fillRect/>
          </a:stretch>
        </p:blipFill>
        <p:spPr>
          <a:xfrm>
            <a:off x="938683" y="5154881"/>
            <a:ext cx="1275089" cy="1271477"/>
          </a:xfrm>
          <a:prstGeom prst="rect">
            <a:avLst/>
          </a:prstGeom>
        </p:spPr>
      </p:pic>
      <p:pic>
        <p:nvPicPr>
          <p:cNvPr id="10" name="Kuva 9">
            <a:extLst>
              <a:ext uri="{FF2B5EF4-FFF2-40B4-BE49-F238E27FC236}">
                <a16:creationId xmlns:a16="http://schemas.microsoft.com/office/drawing/2014/main" id="{CD680FA7-22C9-4B04-B7D2-DFEBBD78D3BA}"/>
              </a:ext>
            </a:extLst>
          </p:cNvPr>
          <p:cNvPicPr>
            <a:picLocks noChangeAspect="1"/>
          </p:cNvPicPr>
          <p:nvPr/>
        </p:nvPicPr>
        <p:blipFill>
          <a:blip r:embed="rId4"/>
          <a:stretch>
            <a:fillRect/>
          </a:stretch>
        </p:blipFill>
        <p:spPr>
          <a:xfrm>
            <a:off x="2428777" y="5154882"/>
            <a:ext cx="1271476" cy="1271476"/>
          </a:xfrm>
          <a:prstGeom prst="rect">
            <a:avLst/>
          </a:prstGeom>
        </p:spPr>
      </p:pic>
      <p:pic>
        <p:nvPicPr>
          <p:cNvPr id="11" name="Kuva 10">
            <a:extLst>
              <a:ext uri="{FF2B5EF4-FFF2-40B4-BE49-F238E27FC236}">
                <a16:creationId xmlns:a16="http://schemas.microsoft.com/office/drawing/2014/main" id="{F6F329AC-96BF-4CDD-8F39-E56E86AF6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5258" y="5145107"/>
            <a:ext cx="1281251" cy="1281251"/>
          </a:xfrm>
          <a:prstGeom prst="rect">
            <a:avLst/>
          </a:prstGeom>
        </p:spPr>
      </p:pic>
      <p:pic>
        <p:nvPicPr>
          <p:cNvPr id="3" name="Kuva 2">
            <a:extLst>
              <a:ext uri="{FF2B5EF4-FFF2-40B4-BE49-F238E27FC236}">
                <a16:creationId xmlns:a16="http://schemas.microsoft.com/office/drawing/2014/main" id="{6F693C25-C209-4081-8992-03C8178E531C}"/>
              </a:ext>
            </a:extLst>
          </p:cNvPr>
          <p:cNvPicPr>
            <a:picLocks noChangeAspect="1"/>
          </p:cNvPicPr>
          <p:nvPr/>
        </p:nvPicPr>
        <p:blipFill>
          <a:blip r:embed="rId6"/>
          <a:stretch>
            <a:fillRect/>
          </a:stretch>
        </p:blipFill>
        <p:spPr>
          <a:xfrm>
            <a:off x="5423623" y="5154880"/>
            <a:ext cx="1273280" cy="1271477"/>
          </a:xfrm>
          <a:prstGeom prst="rect">
            <a:avLst/>
          </a:prstGeom>
        </p:spPr>
      </p:pic>
      <p:pic>
        <p:nvPicPr>
          <p:cNvPr id="12" name="Kuva 11">
            <a:hlinkClick r:id="rId7" action="ppaction://hlinksldjump"/>
            <a:extLst>
              <a:ext uri="{FF2B5EF4-FFF2-40B4-BE49-F238E27FC236}">
                <a16:creationId xmlns:a16="http://schemas.microsoft.com/office/drawing/2014/main" id="{B4AA4C58-7469-408C-9133-F1120E6780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321455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510114"/>
            <a:ext cx="8948895" cy="1518079"/>
          </a:xfrm>
        </p:spPr>
        <p:txBody>
          <a:bodyPr>
            <a:normAutofit fontScale="90000"/>
          </a:bodyPr>
          <a:lstStyle/>
          <a:p>
            <a:r>
              <a:rPr lang="fi-FI" dirty="0"/>
              <a:t>Opiskelijat kartoittivat mynämäkeläisten yrittäjien yhteistyöhalukkuutta</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5852764" y="2189956"/>
            <a:ext cx="4373666" cy="2816604"/>
          </a:xfrm>
        </p:spPr>
        <p:txBody>
          <a:bodyPr>
            <a:normAutofit/>
          </a:bodyPr>
          <a:lstStyle/>
          <a:p>
            <a:pPr marL="0" indent="0">
              <a:buNone/>
            </a:pPr>
            <a:r>
              <a:rPr lang="fi-FI" sz="1800" dirty="0"/>
              <a:t>Rasekon liiketoiminnan opiskelijat keräsivät aineistoa, jonka tuloksia puitiin paneelikeskustelussa Rasekon, yrittäjien ja Turku Science Parkin edustajien kanssa.</a:t>
            </a:r>
          </a:p>
        </p:txBody>
      </p:sp>
      <p:pic>
        <p:nvPicPr>
          <p:cNvPr id="10" name="Kuva 9">
            <a:extLst>
              <a:ext uri="{FF2B5EF4-FFF2-40B4-BE49-F238E27FC236}">
                <a16:creationId xmlns:a16="http://schemas.microsoft.com/office/drawing/2014/main" id="{CD680FA7-22C9-4B04-B7D2-DFEBBD78D3BA}"/>
              </a:ext>
            </a:extLst>
          </p:cNvPr>
          <p:cNvPicPr>
            <a:picLocks noChangeAspect="1"/>
          </p:cNvPicPr>
          <p:nvPr/>
        </p:nvPicPr>
        <p:blipFill>
          <a:blip r:embed="rId3"/>
          <a:stretch>
            <a:fillRect/>
          </a:stretch>
        </p:blipFill>
        <p:spPr>
          <a:xfrm>
            <a:off x="2240749" y="5327316"/>
            <a:ext cx="1160670" cy="1160670"/>
          </a:xfrm>
          <a:prstGeom prst="rect">
            <a:avLst/>
          </a:prstGeom>
        </p:spPr>
      </p:pic>
      <p:pic>
        <p:nvPicPr>
          <p:cNvPr id="11" name="Kuva 10">
            <a:extLst>
              <a:ext uri="{FF2B5EF4-FFF2-40B4-BE49-F238E27FC236}">
                <a16:creationId xmlns:a16="http://schemas.microsoft.com/office/drawing/2014/main" id="{F6F329AC-96BF-4CDD-8F39-E56E86AF6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3564" y="5327316"/>
            <a:ext cx="1160670" cy="1160670"/>
          </a:xfrm>
          <a:prstGeom prst="rect">
            <a:avLst/>
          </a:prstGeom>
        </p:spPr>
      </p:pic>
      <p:pic>
        <p:nvPicPr>
          <p:cNvPr id="3" name="Kuva 2">
            <a:extLst>
              <a:ext uri="{FF2B5EF4-FFF2-40B4-BE49-F238E27FC236}">
                <a16:creationId xmlns:a16="http://schemas.microsoft.com/office/drawing/2014/main" id="{6F693C25-C209-4081-8992-03C8178E531C}"/>
              </a:ext>
            </a:extLst>
          </p:cNvPr>
          <p:cNvPicPr>
            <a:picLocks noChangeAspect="1"/>
          </p:cNvPicPr>
          <p:nvPr/>
        </p:nvPicPr>
        <p:blipFill>
          <a:blip r:embed="rId5"/>
          <a:stretch>
            <a:fillRect/>
          </a:stretch>
        </p:blipFill>
        <p:spPr>
          <a:xfrm>
            <a:off x="4996331" y="5327316"/>
            <a:ext cx="1162316" cy="1160670"/>
          </a:xfrm>
          <a:prstGeom prst="rect">
            <a:avLst/>
          </a:prstGeom>
        </p:spPr>
      </p:pic>
      <p:pic>
        <p:nvPicPr>
          <p:cNvPr id="2" name="Kuva 1">
            <a:extLst>
              <a:ext uri="{FF2B5EF4-FFF2-40B4-BE49-F238E27FC236}">
                <a16:creationId xmlns:a16="http://schemas.microsoft.com/office/drawing/2014/main" id="{D9D96D61-AC9B-2DF7-D74F-9E6353BCA0AB}"/>
              </a:ext>
            </a:extLst>
          </p:cNvPr>
          <p:cNvPicPr>
            <a:picLocks noChangeAspect="1"/>
          </p:cNvPicPr>
          <p:nvPr/>
        </p:nvPicPr>
        <p:blipFill>
          <a:blip r:embed="rId6"/>
          <a:stretch>
            <a:fillRect/>
          </a:stretch>
        </p:blipFill>
        <p:spPr>
          <a:xfrm>
            <a:off x="878776" y="5327316"/>
            <a:ext cx="1146019" cy="1150895"/>
          </a:xfrm>
          <a:prstGeom prst="rect">
            <a:avLst/>
          </a:prstGeom>
        </p:spPr>
      </p:pic>
      <p:pic>
        <p:nvPicPr>
          <p:cNvPr id="4" name="Kuva 3">
            <a:extLst>
              <a:ext uri="{FF2B5EF4-FFF2-40B4-BE49-F238E27FC236}">
                <a16:creationId xmlns:a16="http://schemas.microsoft.com/office/drawing/2014/main" id="{538B0E2C-2F7F-A92A-D219-190054806C36}"/>
              </a:ext>
            </a:extLst>
          </p:cNvPr>
          <p:cNvPicPr>
            <a:picLocks noChangeAspect="1"/>
          </p:cNvPicPr>
          <p:nvPr/>
        </p:nvPicPr>
        <p:blipFill>
          <a:blip r:embed="rId7"/>
          <a:stretch>
            <a:fillRect/>
          </a:stretch>
        </p:blipFill>
        <p:spPr>
          <a:xfrm>
            <a:off x="6369919" y="5327316"/>
            <a:ext cx="1163956" cy="1165610"/>
          </a:xfrm>
          <a:prstGeom prst="rect">
            <a:avLst/>
          </a:prstGeom>
        </p:spPr>
      </p:pic>
      <p:pic>
        <p:nvPicPr>
          <p:cNvPr id="16" name="Kuva 15">
            <a:hlinkClick r:id="rId8" action="ppaction://hlinksldjump"/>
            <a:extLst>
              <a:ext uri="{FF2B5EF4-FFF2-40B4-BE49-F238E27FC236}">
                <a16:creationId xmlns:a16="http://schemas.microsoft.com/office/drawing/2014/main" id="{74625B9C-7820-4C11-8E74-8370358BEB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pic>
        <p:nvPicPr>
          <p:cNvPr id="8" name="Kuva 7" descr="Paneelikeskustelu ja yleisöä.">
            <a:extLst>
              <a:ext uri="{FF2B5EF4-FFF2-40B4-BE49-F238E27FC236}">
                <a16:creationId xmlns:a16="http://schemas.microsoft.com/office/drawing/2014/main" id="{0D0C9CB6-65F8-497A-A24B-A266B02929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776" y="2171780"/>
            <a:ext cx="4758349" cy="3011755"/>
          </a:xfrm>
          <a:prstGeom prst="rect">
            <a:avLst/>
          </a:prstGeom>
        </p:spPr>
      </p:pic>
    </p:spTree>
    <p:extLst>
      <p:ext uri="{BB962C8B-B14F-4D97-AF65-F5344CB8AC3E}">
        <p14:creationId xmlns:p14="http://schemas.microsoft.com/office/powerpoint/2010/main" val="389638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918587" y="441640"/>
            <a:ext cx="10515600" cy="1325563"/>
          </a:xfrm>
        </p:spPr>
        <p:txBody>
          <a:bodyPr>
            <a:normAutofit/>
          </a:bodyPr>
          <a:lstStyle/>
          <a:p>
            <a:r>
              <a:rPr lang="fi-FI" dirty="0"/>
              <a:t>Rasekon opiskelijat valmistelivat museon näyttelyä</a:t>
            </a:r>
          </a:p>
        </p:txBody>
      </p:sp>
      <p:sp>
        <p:nvSpPr>
          <p:cNvPr id="3" name="Sisällön paikkamerkki 2">
            <a:extLst>
              <a:ext uri="{FF2B5EF4-FFF2-40B4-BE49-F238E27FC236}">
                <a16:creationId xmlns:a16="http://schemas.microsoft.com/office/drawing/2014/main" id="{F6DC8323-4941-4BF1-BBD8-524F194DDB0C}"/>
              </a:ext>
            </a:extLst>
          </p:cNvPr>
          <p:cNvSpPr>
            <a:spLocks noGrp="1"/>
          </p:cNvSpPr>
          <p:nvPr>
            <p:ph idx="1"/>
          </p:nvPr>
        </p:nvSpPr>
        <p:spPr>
          <a:xfrm>
            <a:off x="918587" y="1838250"/>
            <a:ext cx="9997543" cy="1404411"/>
          </a:xfrm>
        </p:spPr>
        <p:txBody>
          <a:bodyPr>
            <a:normAutofit/>
          </a:bodyPr>
          <a:lstStyle/>
          <a:p>
            <a:pPr marL="0" indent="0">
              <a:buNone/>
            </a:pPr>
            <a:r>
              <a:rPr lang="fi-FI" sz="1800" dirty="0"/>
              <a:t>Restauroinnin opiskelijat osallistuivat kesäkuussa 2022 eri aikakausien asumiseen keskittyvän näyttelyn valmisteluun rakentamalla pienoismalleja, joissa näkyi materiaalivalinnat, rakenneratkaisut ja rakennuksessa käytetyt perinteiset työtavat.</a:t>
            </a:r>
          </a:p>
        </p:txBody>
      </p:sp>
      <p:pic>
        <p:nvPicPr>
          <p:cNvPr id="11" name="Kuva 10">
            <a:extLst>
              <a:ext uri="{FF2B5EF4-FFF2-40B4-BE49-F238E27FC236}">
                <a16:creationId xmlns:a16="http://schemas.microsoft.com/office/drawing/2014/main" id="{62ADD9F3-10B6-4E65-A70E-AB99A74F2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83" y="5142313"/>
            <a:ext cx="1281251" cy="1281251"/>
          </a:xfrm>
          <a:prstGeom prst="rect">
            <a:avLst/>
          </a:prstGeom>
        </p:spPr>
      </p:pic>
      <p:pic>
        <p:nvPicPr>
          <p:cNvPr id="12" name="Kuva 11">
            <a:extLst>
              <a:ext uri="{FF2B5EF4-FFF2-40B4-BE49-F238E27FC236}">
                <a16:creationId xmlns:a16="http://schemas.microsoft.com/office/drawing/2014/main" id="{20C44FAD-43EE-4108-99D4-EDBA6C2E71CC}"/>
              </a:ext>
            </a:extLst>
          </p:cNvPr>
          <p:cNvPicPr>
            <a:picLocks noChangeAspect="1"/>
          </p:cNvPicPr>
          <p:nvPr/>
        </p:nvPicPr>
        <p:blipFill>
          <a:blip r:embed="rId4"/>
          <a:stretch>
            <a:fillRect/>
          </a:stretch>
        </p:blipFill>
        <p:spPr>
          <a:xfrm>
            <a:off x="861919" y="3637422"/>
            <a:ext cx="1260852" cy="1260852"/>
          </a:xfrm>
          <a:prstGeom prst="rect">
            <a:avLst/>
          </a:prstGeom>
        </p:spPr>
      </p:pic>
      <p:pic>
        <p:nvPicPr>
          <p:cNvPr id="13" name="Kuva 12">
            <a:hlinkClick r:id="rId5" action="ppaction://hlinksldjump"/>
            <a:extLst>
              <a:ext uri="{FF2B5EF4-FFF2-40B4-BE49-F238E27FC236}">
                <a16:creationId xmlns:a16="http://schemas.microsoft.com/office/drawing/2014/main" id="{EB6F5BBE-CA88-494B-A372-2BD949A9DD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pic>
        <p:nvPicPr>
          <p:cNvPr id="6" name="Kuva 5">
            <a:extLst>
              <a:ext uri="{FF2B5EF4-FFF2-40B4-BE49-F238E27FC236}">
                <a16:creationId xmlns:a16="http://schemas.microsoft.com/office/drawing/2014/main" id="{46DB29F8-AA76-423B-8669-FF645E600C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2947" y="2807676"/>
            <a:ext cx="6038152" cy="3608684"/>
          </a:xfrm>
          <a:prstGeom prst="rect">
            <a:avLst/>
          </a:prstGeom>
        </p:spPr>
      </p:pic>
    </p:spTree>
    <p:extLst>
      <p:ext uri="{BB962C8B-B14F-4D97-AF65-F5344CB8AC3E}">
        <p14:creationId xmlns:p14="http://schemas.microsoft.com/office/powerpoint/2010/main" val="123736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412016"/>
            <a:ext cx="10515600" cy="1325563"/>
          </a:xfrm>
        </p:spPr>
        <p:txBody>
          <a:bodyPr>
            <a:normAutofit/>
          </a:bodyPr>
          <a:lstStyle/>
          <a:p>
            <a:r>
              <a:rPr lang="fi-FI" dirty="0"/>
              <a:t>Ikkunoiden kunnostuskoulutus - avoin kaikille halukkaille</a:t>
            </a:r>
          </a:p>
        </p:txBody>
      </p:sp>
      <p:sp>
        <p:nvSpPr>
          <p:cNvPr id="3" name="Sisällön paikkamerkki 2">
            <a:extLst>
              <a:ext uri="{FF2B5EF4-FFF2-40B4-BE49-F238E27FC236}">
                <a16:creationId xmlns:a16="http://schemas.microsoft.com/office/drawing/2014/main" id="{F6DC8323-4941-4BF1-BBD8-524F194DDB0C}"/>
              </a:ext>
            </a:extLst>
          </p:cNvPr>
          <p:cNvSpPr>
            <a:spLocks noGrp="1"/>
          </p:cNvSpPr>
          <p:nvPr>
            <p:ph idx="1"/>
          </p:nvPr>
        </p:nvSpPr>
        <p:spPr>
          <a:xfrm>
            <a:off x="5792038" y="1817964"/>
            <a:ext cx="4859215" cy="2141087"/>
          </a:xfrm>
        </p:spPr>
        <p:txBody>
          <a:bodyPr>
            <a:normAutofit/>
          </a:bodyPr>
          <a:lstStyle/>
          <a:p>
            <a:pPr marL="0" indent="0">
              <a:buNone/>
            </a:pPr>
            <a:r>
              <a:rPr lang="fi-FI" sz="1800" dirty="0"/>
              <a:t>Rasekossa järjestettiin lokakuusta 2022 lähtien vanhojen ikkunoiden kunnostamisen koulutusta, perustutkinnon tutkinnon osaa, jota voi opiskella kuka vain on aiheesta kiinnostunut.</a:t>
            </a:r>
          </a:p>
          <a:p>
            <a:endParaRPr lang="fi-FI" sz="1800" dirty="0"/>
          </a:p>
        </p:txBody>
      </p:sp>
      <p:pic>
        <p:nvPicPr>
          <p:cNvPr id="6" name="Kuva 5">
            <a:extLst>
              <a:ext uri="{FF2B5EF4-FFF2-40B4-BE49-F238E27FC236}">
                <a16:creationId xmlns:a16="http://schemas.microsoft.com/office/drawing/2014/main" id="{F2202EBD-4279-4547-B448-7C3C14788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715" y="5112171"/>
            <a:ext cx="1281251" cy="1281251"/>
          </a:xfrm>
          <a:prstGeom prst="rect">
            <a:avLst/>
          </a:prstGeom>
        </p:spPr>
      </p:pic>
      <p:pic>
        <p:nvPicPr>
          <p:cNvPr id="7" name="Kuva 6">
            <a:extLst>
              <a:ext uri="{FF2B5EF4-FFF2-40B4-BE49-F238E27FC236}">
                <a16:creationId xmlns:a16="http://schemas.microsoft.com/office/drawing/2014/main" id="{0DAC04B8-E138-47A6-B887-5EF0DFCA9E72}"/>
              </a:ext>
            </a:extLst>
          </p:cNvPr>
          <p:cNvPicPr>
            <a:picLocks noChangeAspect="1"/>
          </p:cNvPicPr>
          <p:nvPr/>
        </p:nvPicPr>
        <p:blipFill>
          <a:blip r:embed="rId4"/>
          <a:stretch>
            <a:fillRect/>
          </a:stretch>
        </p:blipFill>
        <p:spPr>
          <a:xfrm>
            <a:off x="2415175" y="5122370"/>
            <a:ext cx="1260852" cy="1260852"/>
          </a:xfrm>
          <a:prstGeom prst="rect">
            <a:avLst/>
          </a:prstGeom>
        </p:spPr>
      </p:pic>
      <p:pic>
        <p:nvPicPr>
          <p:cNvPr id="10" name="Kuva 9">
            <a:extLst>
              <a:ext uri="{FF2B5EF4-FFF2-40B4-BE49-F238E27FC236}">
                <a16:creationId xmlns:a16="http://schemas.microsoft.com/office/drawing/2014/main" id="{357FE888-C2B8-43AD-B2D0-11A89EE6F8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236" y="5112170"/>
            <a:ext cx="1281251" cy="1281251"/>
          </a:xfrm>
          <a:prstGeom prst="rect">
            <a:avLst/>
          </a:prstGeom>
        </p:spPr>
      </p:pic>
      <p:pic>
        <p:nvPicPr>
          <p:cNvPr id="11" name="Kuva 10">
            <a:extLst>
              <a:ext uri="{FF2B5EF4-FFF2-40B4-BE49-F238E27FC236}">
                <a16:creationId xmlns:a16="http://schemas.microsoft.com/office/drawing/2014/main" id="{FF74FFE6-5381-42DA-9784-E6F2432A2B34}"/>
              </a:ext>
            </a:extLst>
          </p:cNvPr>
          <p:cNvPicPr>
            <a:picLocks noChangeAspect="1"/>
          </p:cNvPicPr>
          <p:nvPr/>
        </p:nvPicPr>
        <p:blipFill>
          <a:blip r:embed="rId6"/>
          <a:stretch>
            <a:fillRect/>
          </a:stretch>
        </p:blipFill>
        <p:spPr>
          <a:xfrm>
            <a:off x="5341696" y="5109093"/>
            <a:ext cx="1278518" cy="1274129"/>
          </a:xfrm>
          <a:prstGeom prst="rect">
            <a:avLst/>
          </a:prstGeom>
        </p:spPr>
      </p:pic>
      <p:pic>
        <p:nvPicPr>
          <p:cNvPr id="12" name="Kuva 11">
            <a:hlinkClick r:id="rId7" action="ppaction://hlinksldjump"/>
            <a:extLst>
              <a:ext uri="{FF2B5EF4-FFF2-40B4-BE49-F238E27FC236}">
                <a16:creationId xmlns:a16="http://schemas.microsoft.com/office/drawing/2014/main" id="{9ABC1704-6FDF-48E9-964D-E0575BDDF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pic>
        <p:nvPicPr>
          <p:cNvPr id="8" name="Kuva 7" descr="Kädet ja työkalut, vanhan ikkunan korjausta.">
            <a:extLst>
              <a:ext uri="{FF2B5EF4-FFF2-40B4-BE49-F238E27FC236}">
                <a16:creationId xmlns:a16="http://schemas.microsoft.com/office/drawing/2014/main" id="{210CA3BC-25B2-42EF-91BE-A9407F4496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3831" y="1864055"/>
            <a:ext cx="4733488" cy="3155659"/>
          </a:xfrm>
          <a:prstGeom prst="rect">
            <a:avLst/>
          </a:prstGeom>
        </p:spPr>
      </p:pic>
    </p:spTree>
    <p:extLst>
      <p:ext uri="{BB962C8B-B14F-4D97-AF65-F5344CB8AC3E}">
        <p14:creationId xmlns:p14="http://schemas.microsoft.com/office/powerpoint/2010/main" val="179497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hlinkClick r:id="rId3" action="ppaction://hlinksldjump"/>
            <a:extLst>
              <a:ext uri="{FF2B5EF4-FFF2-40B4-BE49-F238E27FC236}">
                <a16:creationId xmlns:a16="http://schemas.microsoft.com/office/drawing/2014/main" id="{94A25729-73B3-4741-83BE-BB3A5F941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412783"/>
            <a:ext cx="9833149" cy="1384764"/>
          </a:xfrm>
        </p:spPr>
        <p:txBody>
          <a:bodyPr>
            <a:normAutofit fontScale="90000"/>
          </a:bodyPr>
          <a:lstStyle/>
          <a:p>
            <a:r>
              <a:rPr lang="fi-FI" dirty="0"/>
              <a:t>Liiketoiminnan opiskelijat </a:t>
            </a:r>
            <a:br>
              <a:rPr lang="fi-FI" dirty="0"/>
            </a:br>
            <a:r>
              <a:rPr lang="fi-FI" dirty="0"/>
              <a:t>järjestivät </a:t>
            </a:r>
            <a:r>
              <a:rPr lang="fi-FI" dirty="0" err="1"/>
              <a:t>vaatevaihturitapahtuman</a:t>
            </a:r>
            <a:endParaRPr lang="fi-FI" dirty="0"/>
          </a:p>
        </p:txBody>
      </p:sp>
      <p:sp>
        <p:nvSpPr>
          <p:cNvPr id="3" name="Sisällön paikkamerkki 2">
            <a:extLst>
              <a:ext uri="{FF2B5EF4-FFF2-40B4-BE49-F238E27FC236}">
                <a16:creationId xmlns:a16="http://schemas.microsoft.com/office/drawing/2014/main" id="{52467649-8DFF-4597-B041-6D1AC01C6662}"/>
              </a:ext>
            </a:extLst>
          </p:cNvPr>
          <p:cNvSpPr>
            <a:spLocks noGrp="1"/>
          </p:cNvSpPr>
          <p:nvPr>
            <p:ph idx="1"/>
          </p:nvPr>
        </p:nvSpPr>
        <p:spPr>
          <a:xfrm>
            <a:off x="838200" y="1928374"/>
            <a:ext cx="10094407" cy="3766272"/>
          </a:xfrm>
        </p:spPr>
        <p:txBody>
          <a:bodyPr>
            <a:normAutofit/>
          </a:bodyPr>
          <a:lstStyle/>
          <a:p>
            <a:pPr>
              <a:lnSpc>
                <a:spcPct val="107000"/>
              </a:lnSpc>
              <a:spcAft>
                <a:spcPts val="800"/>
              </a:spcAft>
            </a:pPr>
            <a:r>
              <a:rPr lang="fi-FI" sz="1800" dirty="0">
                <a:effectLst/>
                <a:latin typeface="Nunito Sans" panose="00000500000000000000" pitchFamily="2" charset="0"/>
                <a:ea typeface="Calibri" panose="020F0502020204030204" pitchFamily="34" charset="0"/>
                <a:cs typeface="Times New Roman" panose="02020603050405020304" pitchFamily="18" charset="0"/>
              </a:rPr>
              <a:t>Liiketoiminnan perustutkinnon asiakaspalvelun ryhmä järjesti osana opintojaan </a:t>
            </a:r>
            <a:r>
              <a:rPr lang="fi-FI" sz="1800" dirty="0" err="1">
                <a:effectLst/>
                <a:latin typeface="Nunito Sans" panose="00000500000000000000" pitchFamily="2" charset="0"/>
                <a:ea typeface="Calibri" panose="020F0502020204030204" pitchFamily="34" charset="0"/>
                <a:cs typeface="Times New Roman" panose="02020603050405020304" pitchFamily="18" charset="0"/>
              </a:rPr>
              <a:t>vaatevaihturitapahtuman</a:t>
            </a:r>
            <a:r>
              <a:rPr lang="fi-FI" sz="1800" dirty="0">
                <a:effectLst/>
                <a:latin typeface="Nunito Sans" panose="00000500000000000000" pitchFamily="2" charset="0"/>
                <a:ea typeface="Calibri" panose="020F0502020204030204" pitchFamily="34" charset="0"/>
                <a:cs typeface="Times New Roman" panose="02020603050405020304" pitchFamily="18" charset="0"/>
              </a:rPr>
              <a:t> </a:t>
            </a:r>
            <a:r>
              <a:rPr lang="fi-FI" sz="1800" dirty="0" err="1">
                <a:effectLst/>
                <a:latin typeface="Nunito Sans" panose="00000500000000000000" pitchFamily="2" charset="0"/>
                <a:ea typeface="Calibri" panose="020F0502020204030204" pitchFamily="34" charset="0"/>
                <a:cs typeface="Times New Roman" panose="02020603050405020304" pitchFamily="18" charset="0"/>
              </a:rPr>
              <a:t>Juhaninkujan</a:t>
            </a:r>
            <a:r>
              <a:rPr lang="fi-FI" sz="1800" dirty="0">
                <a:effectLst/>
                <a:latin typeface="Nunito Sans" panose="00000500000000000000" pitchFamily="2" charset="0"/>
                <a:ea typeface="Calibri" panose="020F0502020204030204" pitchFamily="34" charset="0"/>
                <a:cs typeface="Times New Roman" panose="02020603050405020304" pitchFamily="18" charset="0"/>
              </a:rPr>
              <a:t> ala-aulassa 8.2. ja 15.2.2023</a:t>
            </a:r>
          </a:p>
          <a:p>
            <a:pPr>
              <a:lnSpc>
                <a:spcPct val="107000"/>
              </a:lnSpc>
              <a:spcAft>
                <a:spcPts val="800"/>
              </a:spcAft>
            </a:pPr>
            <a:r>
              <a:rPr lang="fi-FI" sz="1800" dirty="0">
                <a:ea typeface="Calibri" panose="020F0502020204030204" pitchFamily="34" charset="0"/>
                <a:cs typeface="Times New Roman" panose="02020603050405020304" pitchFamily="18" charset="0"/>
              </a:rPr>
              <a:t>Tapahtumaan tuotuja vaatteita vastaan sai lipukkeita, jotka toimivat maksuna itselleen valituista vaatteista tapahtumapäivänä.</a:t>
            </a:r>
          </a:p>
          <a:p>
            <a:pPr>
              <a:lnSpc>
                <a:spcPct val="107000"/>
              </a:lnSpc>
              <a:spcAft>
                <a:spcPts val="800"/>
              </a:spcAft>
            </a:pPr>
            <a:r>
              <a:rPr lang="fi-FI" sz="1800" dirty="0">
                <a:ea typeface="Calibri" panose="020F0502020204030204" pitchFamily="34" charset="0"/>
                <a:cs typeface="Times New Roman" panose="02020603050405020304" pitchFamily="18" charset="0"/>
              </a:rPr>
              <a:t>Ylijäävät vaatteet toimitettiin hyväntekeväisyyteen</a:t>
            </a:r>
          </a:p>
          <a:p>
            <a:pPr>
              <a:lnSpc>
                <a:spcPct val="107000"/>
              </a:lnSpc>
              <a:spcAft>
                <a:spcPts val="800"/>
              </a:spcAft>
            </a:pPr>
            <a:r>
              <a:rPr lang="fi-FI" sz="1800" dirty="0">
                <a:ea typeface="Calibri" panose="020F0502020204030204" pitchFamily="34" charset="0"/>
                <a:cs typeface="Times New Roman" panose="02020603050405020304" pitchFamily="18" charset="0"/>
              </a:rPr>
              <a:t>Toiminta on mitä parhainta kiertotalouden toimintaa, joka jatkaa käyttämättömien vaatteiden elämää niiden alkuperäisessä tehtävässään sen sijaan, että ne poltetaan tai muutetaan uudelleen raaka-aineeksi.</a:t>
            </a:r>
          </a:p>
        </p:txBody>
      </p:sp>
      <p:pic>
        <p:nvPicPr>
          <p:cNvPr id="10" name="Kuva 9">
            <a:extLst>
              <a:ext uri="{FF2B5EF4-FFF2-40B4-BE49-F238E27FC236}">
                <a16:creationId xmlns:a16="http://schemas.microsoft.com/office/drawing/2014/main" id="{EFD4C521-BF1B-4682-90F6-63E2FA1C19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04" y="5233413"/>
            <a:ext cx="1281251" cy="1281251"/>
          </a:xfrm>
          <a:prstGeom prst="rect">
            <a:avLst/>
          </a:prstGeom>
        </p:spPr>
      </p:pic>
      <p:pic>
        <p:nvPicPr>
          <p:cNvPr id="11" name="Kuva 10">
            <a:extLst>
              <a:ext uri="{FF2B5EF4-FFF2-40B4-BE49-F238E27FC236}">
                <a16:creationId xmlns:a16="http://schemas.microsoft.com/office/drawing/2014/main" id="{7B93F45A-3154-41E7-BB18-E2DC70228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380" y="5233413"/>
            <a:ext cx="1281251" cy="1281251"/>
          </a:xfrm>
          <a:prstGeom prst="rect">
            <a:avLst/>
          </a:prstGeom>
        </p:spPr>
      </p:pic>
      <p:pic>
        <p:nvPicPr>
          <p:cNvPr id="13" name="Kuva 12">
            <a:extLst>
              <a:ext uri="{FF2B5EF4-FFF2-40B4-BE49-F238E27FC236}">
                <a16:creationId xmlns:a16="http://schemas.microsoft.com/office/drawing/2014/main" id="{02128215-CF0B-46F4-9BB8-A1DA5DE768CC}"/>
              </a:ext>
            </a:extLst>
          </p:cNvPr>
          <p:cNvPicPr>
            <a:picLocks noChangeAspect="1"/>
          </p:cNvPicPr>
          <p:nvPr/>
        </p:nvPicPr>
        <p:blipFill>
          <a:blip r:embed="rId7"/>
          <a:stretch>
            <a:fillRect/>
          </a:stretch>
        </p:blipFill>
        <p:spPr>
          <a:xfrm>
            <a:off x="3632839" y="5233413"/>
            <a:ext cx="1281251" cy="1283066"/>
          </a:xfrm>
          <a:prstGeom prst="rect">
            <a:avLst/>
          </a:prstGeom>
        </p:spPr>
      </p:pic>
      <p:pic>
        <p:nvPicPr>
          <p:cNvPr id="6" name="Kuva 5">
            <a:extLst>
              <a:ext uri="{FF2B5EF4-FFF2-40B4-BE49-F238E27FC236}">
                <a16:creationId xmlns:a16="http://schemas.microsoft.com/office/drawing/2014/main" id="{23133B91-A33A-A5E7-8983-0F8BF9146EE5}"/>
              </a:ext>
            </a:extLst>
          </p:cNvPr>
          <p:cNvPicPr>
            <a:picLocks noChangeAspect="1"/>
          </p:cNvPicPr>
          <p:nvPr/>
        </p:nvPicPr>
        <p:blipFill>
          <a:blip r:embed="rId8"/>
          <a:stretch>
            <a:fillRect/>
          </a:stretch>
        </p:blipFill>
        <p:spPr>
          <a:xfrm>
            <a:off x="5113019" y="5233412"/>
            <a:ext cx="1281251" cy="1281251"/>
          </a:xfrm>
          <a:prstGeom prst="rect">
            <a:avLst/>
          </a:prstGeom>
        </p:spPr>
      </p:pic>
    </p:spTree>
    <p:extLst>
      <p:ext uri="{BB962C8B-B14F-4D97-AF65-F5344CB8AC3E}">
        <p14:creationId xmlns:p14="http://schemas.microsoft.com/office/powerpoint/2010/main" val="117069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hlinkClick r:id="rId3" action="ppaction://hlinksldjump"/>
            <a:extLst>
              <a:ext uri="{FF2B5EF4-FFF2-40B4-BE49-F238E27FC236}">
                <a16:creationId xmlns:a16="http://schemas.microsoft.com/office/drawing/2014/main" id="{94A25729-73B3-4741-83BE-BB3A5F941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412783"/>
            <a:ext cx="9833149" cy="1384764"/>
          </a:xfrm>
        </p:spPr>
        <p:txBody>
          <a:bodyPr>
            <a:normAutofit/>
          </a:bodyPr>
          <a:lstStyle/>
          <a:p>
            <a:r>
              <a:rPr lang="fi-FI" dirty="0"/>
              <a:t>Taideteollisuusalan metallisepät järjestivät taidenäyttelyn</a:t>
            </a:r>
          </a:p>
        </p:txBody>
      </p:sp>
      <p:pic>
        <p:nvPicPr>
          <p:cNvPr id="7" name="Sisällön paikkamerkki 6">
            <a:extLst>
              <a:ext uri="{FF2B5EF4-FFF2-40B4-BE49-F238E27FC236}">
                <a16:creationId xmlns:a16="http://schemas.microsoft.com/office/drawing/2014/main" id="{D9648E57-0A99-1E24-7551-2503B53C94E4}"/>
              </a:ext>
            </a:extLst>
          </p:cNvPr>
          <p:cNvPicPr>
            <a:picLocks noGrp="1" noChangeAspect="1"/>
          </p:cNvPicPr>
          <p:nvPr>
            <p:ph idx="1"/>
          </p:nvPr>
        </p:nvPicPr>
        <p:blipFill>
          <a:blip r:embed="rId5"/>
          <a:stretch>
            <a:fillRect/>
          </a:stretch>
        </p:blipFill>
        <p:spPr>
          <a:xfrm>
            <a:off x="6539895" y="1803769"/>
            <a:ext cx="3461421" cy="4393034"/>
          </a:xfrm>
        </p:spPr>
      </p:pic>
      <p:pic>
        <p:nvPicPr>
          <p:cNvPr id="10" name="Kuva 9">
            <a:extLst>
              <a:ext uri="{FF2B5EF4-FFF2-40B4-BE49-F238E27FC236}">
                <a16:creationId xmlns:a16="http://schemas.microsoft.com/office/drawing/2014/main" id="{EFD4C521-BF1B-4682-90F6-63E2FA1C19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04" y="5233413"/>
            <a:ext cx="1281251" cy="1281251"/>
          </a:xfrm>
          <a:prstGeom prst="rect">
            <a:avLst/>
          </a:prstGeom>
        </p:spPr>
      </p:pic>
      <p:pic>
        <p:nvPicPr>
          <p:cNvPr id="11" name="Kuva 10">
            <a:extLst>
              <a:ext uri="{FF2B5EF4-FFF2-40B4-BE49-F238E27FC236}">
                <a16:creationId xmlns:a16="http://schemas.microsoft.com/office/drawing/2014/main" id="{7B93F45A-3154-41E7-BB18-E2DC70228E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7380" y="5233413"/>
            <a:ext cx="1281251" cy="1281251"/>
          </a:xfrm>
          <a:prstGeom prst="rect">
            <a:avLst/>
          </a:prstGeom>
        </p:spPr>
      </p:pic>
      <p:pic>
        <p:nvPicPr>
          <p:cNvPr id="13" name="Kuva 12">
            <a:extLst>
              <a:ext uri="{FF2B5EF4-FFF2-40B4-BE49-F238E27FC236}">
                <a16:creationId xmlns:a16="http://schemas.microsoft.com/office/drawing/2014/main" id="{02128215-CF0B-46F4-9BB8-A1DA5DE768CC}"/>
              </a:ext>
            </a:extLst>
          </p:cNvPr>
          <p:cNvPicPr>
            <a:picLocks noChangeAspect="1"/>
          </p:cNvPicPr>
          <p:nvPr/>
        </p:nvPicPr>
        <p:blipFill>
          <a:blip r:embed="rId8"/>
          <a:stretch>
            <a:fillRect/>
          </a:stretch>
        </p:blipFill>
        <p:spPr>
          <a:xfrm>
            <a:off x="3632839" y="5233413"/>
            <a:ext cx="1281251" cy="1283066"/>
          </a:xfrm>
          <a:prstGeom prst="rect">
            <a:avLst/>
          </a:prstGeom>
        </p:spPr>
      </p:pic>
      <p:pic>
        <p:nvPicPr>
          <p:cNvPr id="6" name="Kuva 5">
            <a:extLst>
              <a:ext uri="{FF2B5EF4-FFF2-40B4-BE49-F238E27FC236}">
                <a16:creationId xmlns:a16="http://schemas.microsoft.com/office/drawing/2014/main" id="{23133B91-A33A-A5E7-8983-0F8BF9146EE5}"/>
              </a:ext>
            </a:extLst>
          </p:cNvPr>
          <p:cNvPicPr>
            <a:picLocks noChangeAspect="1"/>
          </p:cNvPicPr>
          <p:nvPr/>
        </p:nvPicPr>
        <p:blipFill>
          <a:blip r:embed="rId9"/>
          <a:stretch>
            <a:fillRect/>
          </a:stretch>
        </p:blipFill>
        <p:spPr>
          <a:xfrm>
            <a:off x="5113019" y="5233412"/>
            <a:ext cx="1281251" cy="1281251"/>
          </a:xfrm>
          <a:prstGeom prst="rect">
            <a:avLst/>
          </a:prstGeom>
        </p:spPr>
      </p:pic>
      <p:pic>
        <p:nvPicPr>
          <p:cNvPr id="8" name="Kuva 7">
            <a:extLst>
              <a:ext uri="{FF2B5EF4-FFF2-40B4-BE49-F238E27FC236}">
                <a16:creationId xmlns:a16="http://schemas.microsoft.com/office/drawing/2014/main" id="{5699DC31-A0F5-206F-CFC5-A9813C9DC19B}"/>
              </a:ext>
            </a:extLst>
          </p:cNvPr>
          <p:cNvPicPr>
            <a:picLocks noChangeAspect="1"/>
          </p:cNvPicPr>
          <p:nvPr/>
        </p:nvPicPr>
        <p:blipFill>
          <a:blip r:embed="rId10"/>
          <a:stretch>
            <a:fillRect/>
          </a:stretch>
        </p:blipFill>
        <p:spPr>
          <a:xfrm>
            <a:off x="711864" y="3825589"/>
            <a:ext cx="1281250" cy="1279436"/>
          </a:xfrm>
          <a:prstGeom prst="rect">
            <a:avLst/>
          </a:prstGeom>
        </p:spPr>
      </p:pic>
      <p:sp>
        <p:nvSpPr>
          <p:cNvPr id="9" name="Sisällön paikkamerkki 2">
            <a:extLst>
              <a:ext uri="{FF2B5EF4-FFF2-40B4-BE49-F238E27FC236}">
                <a16:creationId xmlns:a16="http://schemas.microsoft.com/office/drawing/2014/main" id="{5E6EECC6-68AA-C9A9-F7FB-FEB0CB6CD7B5}"/>
              </a:ext>
            </a:extLst>
          </p:cNvPr>
          <p:cNvSpPr txBox="1">
            <a:spLocks/>
          </p:cNvSpPr>
          <p:nvPr/>
        </p:nvSpPr>
        <p:spPr>
          <a:xfrm>
            <a:off x="1274814" y="2075416"/>
            <a:ext cx="4859215" cy="2141087"/>
          </a:xfrm>
          <a:prstGeom prst="rect">
            <a:avLst/>
          </a:prstGeom>
        </p:spPr>
        <p:txBody>
          <a:bodyPr vert="horz" lIns="91440" tIns="45720" rIns="91440" bIns="45720" rtlCol="0">
            <a:normAutofit/>
          </a:bodyPr>
          <a:lstStyle>
            <a:lvl1pPr marL="228600" indent="-228600" algn="l" defTabSz="914400" rtl="0" eaLnBrk="1" latinLnBrk="0" hangingPunct="1">
              <a:lnSpc>
                <a:spcPts val="2100"/>
              </a:lnSpc>
              <a:spcBef>
                <a:spcPts val="10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1pPr>
            <a:lvl2pPr marL="6858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2pPr>
            <a:lvl3pPr marL="11430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3pPr>
            <a:lvl4pPr marL="16002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4pPr>
            <a:lvl5pPr marL="20574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dirty="0"/>
              <a:t>Opiskelijat kokosivat näyttelyn </a:t>
            </a:r>
            <a:r>
              <a:rPr lang="fi-FI" sz="1800" dirty="0" err="1"/>
              <a:t>Eeronkujan</a:t>
            </a:r>
            <a:r>
              <a:rPr lang="fi-FI" sz="1800" dirty="0"/>
              <a:t> opetustiloihin. </a:t>
            </a:r>
          </a:p>
          <a:p>
            <a:pPr marL="0" indent="0">
              <a:buFont typeface="Arial" panose="020B0604020202020204" pitchFamily="34" charset="0"/>
              <a:buNone/>
            </a:pPr>
            <a:r>
              <a:rPr lang="fi-FI" sz="1800" dirty="0"/>
              <a:t>Avajaisia vietettiin 6.3.2023</a:t>
            </a:r>
          </a:p>
          <a:p>
            <a:endParaRPr lang="fi-FI" sz="1800" dirty="0"/>
          </a:p>
        </p:txBody>
      </p:sp>
    </p:spTree>
    <p:extLst>
      <p:ext uri="{BB962C8B-B14F-4D97-AF65-F5344CB8AC3E}">
        <p14:creationId xmlns:p14="http://schemas.microsoft.com/office/powerpoint/2010/main" val="103959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hlinkClick r:id="rId3" action="ppaction://hlinksldjump"/>
            <a:extLst>
              <a:ext uri="{FF2B5EF4-FFF2-40B4-BE49-F238E27FC236}">
                <a16:creationId xmlns:a16="http://schemas.microsoft.com/office/drawing/2014/main" id="{94A25729-73B3-4741-83BE-BB3A5F941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412783"/>
            <a:ext cx="9833149" cy="1384764"/>
          </a:xfrm>
        </p:spPr>
        <p:txBody>
          <a:bodyPr>
            <a:normAutofit fontScale="90000"/>
          </a:bodyPr>
          <a:lstStyle/>
          <a:p>
            <a:r>
              <a:rPr lang="fi-FI" dirty="0"/>
              <a:t>Restauroinnin opiskelijat osallistuivat digitaalisiin tekniikoihin</a:t>
            </a:r>
          </a:p>
        </p:txBody>
      </p:sp>
      <p:pic>
        <p:nvPicPr>
          <p:cNvPr id="10" name="Kuva 9">
            <a:extLst>
              <a:ext uri="{FF2B5EF4-FFF2-40B4-BE49-F238E27FC236}">
                <a16:creationId xmlns:a16="http://schemas.microsoft.com/office/drawing/2014/main" id="{EFD4C521-BF1B-4682-90F6-63E2FA1C19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04" y="5233413"/>
            <a:ext cx="1281251" cy="1281251"/>
          </a:xfrm>
          <a:prstGeom prst="rect">
            <a:avLst/>
          </a:prstGeom>
        </p:spPr>
      </p:pic>
      <p:pic>
        <p:nvPicPr>
          <p:cNvPr id="11" name="Kuva 10">
            <a:extLst>
              <a:ext uri="{FF2B5EF4-FFF2-40B4-BE49-F238E27FC236}">
                <a16:creationId xmlns:a16="http://schemas.microsoft.com/office/drawing/2014/main" id="{7B93F45A-3154-41E7-BB18-E2DC70228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380" y="5233413"/>
            <a:ext cx="1281251" cy="1281251"/>
          </a:xfrm>
          <a:prstGeom prst="rect">
            <a:avLst/>
          </a:prstGeom>
        </p:spPr>
      </p:pic>
      <p:pic>
        <p:nvPicPr>
          <p:cNvPr id="13" name="Kuva 12">
            <a:extLst>
              <a:ext uri="{FF2B5EF4-FFF2-40B4-BE49-F238E27FC236}">
                <a16:creationId xmlns:a16="http://schemas.microsoft.com/office/drawing/2014/main" id="{02128215-CF0B-46F4-9BB8-A1DA5DE768CC}"/>
              </a:ext>
            </a:extLst>
          </p:cNvPr>
          <p:cNvPicPr>
            <a:picLocks noChangeAspect="1"/>
          </p:cNvPicPr>
          <p:nvPr/>
        </p:nvPicPr>
        <p:blipFill>
          <a:blip r:embed="rId7"/>
          <a:stretch>
            <a:fillRect/>
          </a:stretch>
        </p:blipFill>
        <p:spPr>
          <a:xfrm>
            <a:off x="3632839" y="5233413"/>
            <a:ext cx="1281251" cy="1283066"/>
          </a:xfrm>
          <a:prstGeom prst="rect">
            <a:avLst/>
          </a:prstGeom>
        </p:spPr>
      </p:pic>
      <p:pic>
        <p:nvPicPr>
          <p:cNvPr id="6" name="Kuva 5">
            <a:extLst>
              <a:ext uri="{FF2B5EF4-FFF2-40B4-BE49-F238E27FC236}">
                <a16:creationId xmlns:a16="http://schemas.microsoft.com/office/drawing/2014/main" id="{23133B91-A33A-A5E7-8983-0F8BF9146EE5}"/>
              </a:ext>
            </a:extLst>
          </p:cNvPr>
          <p:cNvPicPr>
            <a:picLocks noChangeAspect="1"/>
          </p:cNvPicPr>
          <p:nvPr/>
        </p:nvPicPr>
        <p:blipFill>
          <a:blip r:embed="rId8"/>
          <a:stretch>
            <a:fillRect/>
          </a:stretch>
        </p:blipFill>
        <p:spPr>
          <a:xfrm>
            <a:off x="5113019" y="5233412"/>
            <a:ext cx="1281251" cy="1281251"/>
          </a:xfrm>
          <a:prstGeom prst="rect">
            <a:avLst/>
          </a:prstGeom>
        </p:spPr>
      </p:pic>
      <p:pic>
        <p:nvPicPr>
          <p:cNvPr id="8" name="Kuva 7">
            <a:extLst>
              <a:ext uri="{FF2B5EF4-FFF2-40B4-BE49-F238E27FC236}">
                <a16:creationId xmlns:a16="http://schemas.microsoft.com/office/drawing/2014/main" id="{5699DC31-A0F5-206F-CFC5-A9813C9DC19B}"/>
              </a:ext>
            </a:extLst>
          </p:cNvPr>
          <p:cNvPicPr>
            <a:picLocks noChangeAspect="1"/>
          </p:cNvPicPr>
          <p:nvPr/>
        </p:nvPicPr>
        <p:blipFill>
          <a:blip r:embed="rId9"/>
          <a:stretch>
            <a:fillRect/>
          </a:stretch>
        </p:blipFill>
        <p:spPr>
          <a:xfrm>
            <a:off x="8088658" y="5235226"/>
            <a:ext cx="1281250" cy="1279436"/>
          </a:xfrm>
          <a:prstGeom prst="rect">
            <a:avLst/>
          </a:prstGeom>
        </p:spPr>
      </p:pic>
      <p:sp>
        <p:nvSpPr>
          <p:cNvPr id="9" name="Sisällön paikkamerkki 2">
            <a:extLst>
              <a:ext uri="{FF2B5EF4-FFF2-40B4-BE49-F238E27FC236}">
                <a16:creationId xmlns:a16="http://schemas.microsoft.com/office/drawing/2014/main" id="{5E6EECC6-68AA-C9A9-F7FB-FEB0CB6CD7B5}"/>
              </a:ext>
            </a:extLst>
          </p:cNvPr>
          <p:cNvSpPr txBox="1">
            <a:spLocks/>
          </p:cNvSpPr>
          <p:nvPr/>
        </p:nvSpPr>
        <p:spPr>
          <a:xfrm>
            <a:off x="1352489" y="1925935"/>
            <a:ext cx="4859215" cy="2141087"/>
          </a:xfrm>
          <a:prstGeom prst="rect">
            <a:avLst/>
          </a:prstGeom>
        </p:spPr>
        <p:txBody>
          <a:bodyPr vert="horz" lIns="91440" tIns="45720" rIns="91440" bIns="45720" rtlCol="0">
            <a:normAutofit/>
          </a:bodyPr>
          <a:lstStyle>
            <a:lvl1pPr marL="228600" indent="-228600" algn="l" defTabSz="914400" rtl="0" eaLnBrk="1" latinLnBrk="0" hangingPunct="1">
              <a:lnSpc>
                <a:spcPts val="2100"/>
              </a:lnSpc>
              <a:spcBef>
                <a:spcPts val="10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1pPr>
            <a:lvl2pPr marL="6858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2pPr>
            <a:lvl3pPr marL="11430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3pPr>
            <a:lvl4pPr marL="16002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4pPr>
            <a:lvl5pPr marL="20574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dirty="0"/>
              <a:t>Turun Tuomiokirkon peruskorjaushankkeen tiedotustilaisuudessa kerrottiin inventoinnin toteutuksesta </a:t>
            </a:r>
            <a:r>
              <a:rPr lang="fi-FI" sz="1800" dirty="0" err="1"/>
              <a:t>leserkeilauksen</a:t>
            </a:r>
            <a:r>
              <a:rPr lang="fi-FI" sz="1800" dirty="0"/>
              <a:t> pistepilvistä ja suunnitelman toteuttamisesta sähköisenä tietomallina.</a:t>
            </a:r>
          </a:p>
          <a:p>
            <a:endParaRPr lang="fi-FI" sz="1800" dirty="0"/>
          </a:p>
        </p:txBody>
      </p:sp>
      <p:pic>
        <p:nvPicPr>
          <p:cNvPr id="14" name="Sisällön paikkamerkki 13">
            <a:extLst>
              <a:ext uri="{FF2B5EF4-FFF2-40B4-BE49-F238E27FC236}">
                <a16:creationId xmlns:a16="http://schemas.microsoft.com/office/drawing/2014/main" id="{1A1F1E74-DC66-062D-A621-E1889C89C848}"/>
              </a:ext>
            </a:extLst>
          </p:cNvPr>
          <p:cNvPicPr>
            <a:picLocks noGrp="1" noChangeAspect="1"/>
          </p:cNvPicPr>
          <p:nvPr>
            <p:ph idx="1"/>
          </p:nvPr>
        </p:nvPicPr>
        <p:blipFill>
          <a:blip r:embed="rId10"/>
          <a:stretch>
            <a:fillRect/>
          </a:stretch>
        </p:blipFill>
        <p:spPr>
          <a:xfrm>
            <a:off x="6448453" y="1704318"/>
            <a:ext cx="2921455" cy="3356136"/>
          </a:xfrm>
        </p:spPr>
      </p:pic>
      <p:pic>
        <p:nvPicPr>
          <p:cNvPr id="15" name="Kuva 14">
            <a:extLst>
              <a:ext uri="{FF2B5EF4-FFF2-40B4-BE49-F238E27FC236}">
                <a16:creationId xmlns:a16="http://schemas.microsoft.com/office/drawing/2014/main" id="{F2114320-F177-0EEC-684D-CBF3735C2659}"/>
              </a:ext>
            </a:extLst>
          </p:cNvPr>
          <p:cNvPicPr>
            <a:picLocks noChangeAspect="1"/>
          </p:cNvPicPr>
          <p:nvPr/>
        </p:nvPicPr>
        <p:blipFill>
          <a:blip r:embed="rId11"/>
          <a:stretch>
            <a:fillRect/>
          </a:stretch>
        </p:blipFill>
        <p:spPr>
          <a:xfrm>
            <a:off x="6533174" y="5233412"/>
            <a:ext cx="1281250" cy="1281250"/>
          </a:xfrm>
          <a:prstGeom prst="rect">
            <a:avLst/>
          </a:prstGeom>
        </p:spPr>
      </p:pic>
    </p:spTree>
    <p:extLst>
      <p:ext uri="{BB962C8B-B14F-4D97-AF65-F5344CB8AC3E}">
        <p14:creationId xmlns:p14="http://schemas.microsoft.com/office/powerpoint/2010/main" val="303660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hlinkClick r:id="rId3" action="ppaction://hlinksldjump"/>
            <a:extLst>
              <a:ext uri="{FF2B5EF4-FFF2-40B4-BE49-F238E27FC236}">
                <a16:creationId xmlns:a16="http://schemas.microsoft.com/office/drawing/2014/main" id="{94A25729-73B3-4741-83BE-BB3A5F941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412783"/>
            <a:ext cx="9833149" cy="1384764"/>
          </a:xfrm>
        </p:spPr>
        <p:txBody>
          <a:bodyPr>
            <a:normAutofit/>
          </a:bodyPr>
          <a:lstStyle/>
          <a:p>
            <a:r>
              <a:rPr lang="fi-FI" dirty="0"/>
              <a:t>Restauroinnin opiskelijat opiskelivat </a:t>
            </a:r>
            <a:r>
              <a:rPr lang="fi-FI" dirty="0" err="1"/>
              <a:t>Krookilassa</a:t>
            </a:r>
            <a:endParaRPr lang="fi-FI" dirty="0"/>
          </a:p>
        </p:txBody>
      </p:sp>
      <p:pic>
        <p:nvPicPr>
          <p:cNvPr id="10" name="Kuva 9">
            <a:extLst>
              <a:ext uri="{FF2B5EF4-FFF2-40B4-BE49-F238E27FC236}">
                <a16:creationId xmlns:a16="http://schemas.microsoft.com/office/drawing/2014/main" id="{EFD4C521-BF1B-4682-90F6-63E2FA1C19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04" y="5233413"/>
            <a:ext cx="1281251" cy="1281251"/>
          </a:xfrm>
          <a:prstGeom prst="rect">
            <a:avLst/>
          </a:prstGeom>
        </p:spPr>
      </p:pic>
      <p:pic>
        <p:nvPicPr>
          <p:cNvPr id="11" name="Kuva 10">
            <a:extLst>
              <a:ext uri="{FF2B5EF4-FFF2-40B4-BE49-F238E27FC236}">
                <a16:creationId xmlns:a16="http://schemas.microsoft.com/office/drawing/2014/main" id="{7B93F45A-3154-41E7-BB18-E2DC70228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380" y="5233413"/>
            <a:ext cx="1281251" cy="1281251"/>
          </a:xfrm>
          <a:prstGeom prst="rect">
            <a:avLst/>
          </a:prstGeom>
        </p:spPr>
      </p:pic>
      <p:pic>
        <p:nvPicPr>
          <p:cNvPr id="13" name="Kuva 12">
            <a:extLst>
              <a:ext uri="{FF2B5EF4-FFF2-40B4-BE49-F238E27FC236}">
                <a16:creationId xmlns:a16="http://schemas.microsoft.com/office/drawing/2014/main" id="{02128215-CF0B-46F4-9BB8-A1DA5DE768CC}"/>
              </a:ext>
            </a:extLst>
          </p:cNvPr>
          <p:cNvPicPr>
            <a:picLocks noChangeAspect="1"/>
          </p:cNvPicPr>
          <p:nvPr/>
        </p:nvPicPr>
        <p:blipFill>
          <a:blip r:embed="rId7"/>
          <a:stretch>
            <a:fillRect/>
          </a:stretch>
        </p:blipFill>
        <p:spPr>
          <a:xfrm>
            <a:off x="3632839" y="5233413"/>
            <a:ext cx="1281251" cy="1283066"/>
          </a:xfrm>
          <a:prstGeom prst="rect">
            <a:avLst/>
          </a:prstGeom>
        </p:spPr>
      </p:pic>
      <p:pic>
        <p:nvPicPr>
          <p:cNvPr id="6" name="Kuva 5">
            <a:extLst>
              <a:ext uri="{FF2B5EF4-FFF2-40B4-BE49-F238E27FC236}">
                <a16:creationId xmlns:a16="http://schemas.microsoft.com/office/drawing/2014/main" id="{23133B91-A33A-A5E7-8983-0F8BF9146EE5}"/>
              </a:ext>
            </a:extLst>
          </p:cNvPr>
          <p:cNvPicPr>
            <a:picLocks noChangeAspect="1"/>
          </p:cNvPicPr>
          <p:nvPr/>
        </p:nvPicPr>
        <p:blipFill>
          <a:blip r:embed="rId8"/>
          <a:stretch>
            <a:fillRect/>
          </a:stretch>
        </p:blipFill>
        <p:spPr>
          <a:xfrm>
            <a:off x="5113019" y="5233412"/>
            <a:ext cx="1281251" cy="1281251"/>
          </a:xfrm>
          <a:prstGeom prst="rect">
            <a:avLst/>
          </a:prstGeom>
        </p:spPr>
      </p:pic>
      <p:pic>
        <p:nvPicPr>
          <p:cNvPr id="8" name="Kuva 7">
            <a:extLst>
              <a:ext uri="{FF2B5EF4-FFF2-40B4-BE49-F238E27FC236}">
                <a16:creationId xmlns:a16="http://schemas.microsoft.com/office/drawing/2014/main" id="{5699DC31-A0F5-206F-CFC5-A9813C9DC19B}"/>
              </a:ext>
            </a:extLst>
          </p:cNvPr>
          <p:cNvPicPr>
            <a:picLocks noChangeAspect="1"/>
          </p:cNvPicPr>
          <p:nvPr/>
        </p:nvPicPr>
        <p:blipFill>
          <a:blip r:embed="rId9"/>
          <a:stretch>
            <a:fillRect/>
          </a:stretch>
        </p:blipFill>
        <p:spPr>
          <a:xfrm>
            <a:off x="7953328" y="5235226"/>
            <a:ext cx="1281250" cy="1279436"/>
          </a:xfrm>
          <a:prstGeom prst="rect">
            <a:avLst/>
          </a:prstGeom>
        </p:spPr>
      </p:pic>
      <p:sp>
        <p:nvSpPr>
          <p:cNvPr id="9" name="Sisällön paikkamerkki 2">
            <a:extLst>
              <a:ext uri="{FF2B5EF4-FFF2-40B4-BE49-F238E27FC236}">
                <a16:creationId xmlns:a16="http://schemas.microsoft.com/office/drawing/2014/main" id="{5E6EECC6-68AA-C9A9-F7FB-FEB0CB6CD7B5}"/>
              </a:ext>
            </a:extLst>
          </p:cNvPr>
          <p:cNvSpPr txBox="1">
            <a:spLocks/>
          </p:cNvSpPr>
          <p:nvPr/>
        </p:nvSpPr>
        <p:spPr>
          <a:xfrm>
            <a:off x="732504" y="1925935"/>
            <a:ext cx="6531895" cy="2893760"/>
          </a:xfrm>
          <a:prstGeom prst="rect">
            <a:avLst/>
          </a:prstGeom>
        </p:spPr>
        <p:txBody>
          <a:bodyPr vert="horz" lIns="91440" tIns="45720" rIns="91440" bIns="45720" rtlCol="0">
            <a:normAutofit/>
          </a:bodyPr>
          <a:lstStyle>
            <a:lvl1pPr marL="228600" indent="-228600" algn="l" defTabSz="914400" rtl="0" eaLnBrk="1" latinLnBrk="0" hangingPunct="1">
              <a:lnSpc>
                <a:spcPts val="2100"/>
              </a:lnSpc>
              <a:spcBef>
                <a:spcPts val="10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1pPr>
            <a:lvl2pPr marL="6858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2pPr>
            <a:lvl3pPr marL="11430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3pPr>
            <a:lvl4pPr marL="16002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4pPr>
            <a:lvl5pPr marL="2057400" indent="-228600" algn="l" defTabSz="914400" rtl="0" eaLnBrk="1" latinLnBrk="0" hangingPunct="1">
              <a:lnSpc>
                <a:spcPts val="2100"/>
              </a:lnSpc>
              <a:spcBef>
                <a:spcPts val="500"/>
              </a:spcBef>
              <a:buFont typeface="Arial" panose="020B0604020202020204" pitchFamily="34" charset="0"/>
              <a:buChar char="•"/>
              <a:defRPr sz="1600" kern="1200">
                <a:solidFill>
                  <a:srgbClr val="1E3255"/>
                </a:solidFill>
                <a:latin typeface="Nunito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dirty="0" err="1"/>
              <a:t>Krookilan</a:t>
            </a:r>
            <a:r>
              <a:rPr lang="fi-FI" sz="1800" dirty="0"/>
              <a:t> kotiseutukeskus on maalaismainen pihapiiri aikojen takaa. </a:t>
            </a:r>
            <a:r>
              <a:rPr lang="fi-FI" sz="1800" dirty="0" err="1"/>
              <a:t>Krookila</a:t>
            </a:r>
            <a:r>
              <a:rPr lang="fi-FI" sz="1800" dirty="0"/>
              <a:t> mainitaan asiakirjoissa ensimmäisen kerran 1490, jolloin se on ollut Tutun tuomiorovastin hallussa. (</a:t>
            </a:r>
            <a:r>
              <a:rPr lang="fi-FI" sz="2000" dirty="0" err="1">
                <a:hlinkClick r:id="rId10"/>
              </a:rPr>
              <a:t>Krookilan</a:t>
            </a:r>
            <a:r>
              <a:rPr lang="fi-FI" sz="2000" dirty="0">
                <a:hlinkClick r:id="rId10"/>
              </a:rPr>
              <a:t> kotiseutukeskus | Raisio</a:t>
            </a:r>
            <a:r>
              <a:rPr lang="fi-FI" sz="2000" dirty="0"/>
              <a:t>)</a:t>
            </a:r>
          </a:p>
          <a:p>
            <a:pPr marL="0" indent="0">
              <a:buFont typeface="Arial" panose="020B0604020202020204" pitchFamily="34" charset="0"/>
              <a:buNone/>
            </a:pPr>
            <a:r>
              <a:rPr lang="fi-FI" sz="2000" dirty="0"/>
              <a:t>Rasekon opiskelijat opiskelivat </a:t>
            </a:r>
            <a:r>
              <a:rPr lang="fi-FI" sz="2000" dirty="0" err="1"/>
              <a:t>Krookilan</a:t>
            </a:r>
            <a:r>
              <a:rPr lang="fi-FI" sz="2000" dirty="0"/>
              <a:t> </a:t>
            </a:r>
            <a:r>
              <a:rPr lang="fi-FI" sz="2000" dirty="0" err="1"/>
              <a:t>dokumentoinitipäivässä</a:t>
            </a:r>
            <a:r>
              <a:rPr lang="fi-FI" sz="2000" dirty="0"/>
              <a:t>  Raision museon arkeologin kanssa. </a:t>
            </a:r>
          </a:p>
          <a:p>
            <a:pPr marL="0" indent="0">
              <a:buFont typeface="Arial" panose="020B0604020202020204" pitchFamily="34" charset="0"/>
              <a:buNone/>
            </a:pPr>
            <a:r>
              <a:rPr lang="fi-FI" sz="2000" dirty="0"/>
              <a:t>Tällä tavalla he ovat mukana ylläpitämässä alueen kulttuuriympäristöä.</a:t>
            </a:r>
            <a:endParaRPr lang="fi-FI" sz="1800" dirty="0"/>
          </a:p>
        </p:txBody>
      </p:sp>
      <p:pic>
        <p:nvPicPr>
          <p:cNvPr id="15" name="Kuva 14">
            <a:extLst>
              <a:ext uri="{FF2B5EF4-FFF2-40B4-BE49-F238E27FC236}">
                <a16:creationId xmlns:a16="http://schemas.microsoft.com/office/drawing/2014/main" id="{F2114320-F177-0EEC-684D-CBF3735C2659}"/>
              </a:ext>
            </a:extLst>
          </p:cNvPr>
          <p:cNvPicPr>
            <a:picLocks noChangeAspect="1"/>
          </p:cNvPicPr>
          <p:nvPr/>
        </p:nvPicPr>
        <p:blipFill>
          <a:blip r:embed="rId11"/>
          <a:stretch>
            <a:fillRect/>
          </a:stretch>
        </p:blipFill>
        <p:spPr>
          <a:xfrm>
            <a:off x="6533174" y="5233412"/>
            <a:ext cx="1281250" cy="1281250"/>
          </a:xfrm>
          <a:prstGeom prst="rect">
            <a:avLst/>
          </a:prstGeom>
        </p:spPr>
      </p:pic>
      <p:pic>
        <p:nvPicPr>
          <p:cNvPr id="12" name="Sisällön paikkamerkki 11">
            <a:extLst>
              <a:ext uri="{FF2B5EF4-FFF2-40B4-BE49-F238E27FC236}">
                <a16:creationId xmlns:a16="http://schemas.microsoft.com/office/drawing/2014/main" id="{03C4D492-4A72-0E3B-DB51-173DDB22C4EB}"/>
              </a:ext>
            </a:extLst>
          </p:cNvPr>
          <p:cNvPicPr>
            <a:picLocks noGrp="1" noChangeAspect="1"/>
          </p:cNvPicPr>
          <p:nvPr>
            <p:ph idx="1"/>
          </p:nvPr>
        </p:nvPicPr>
        <p:blipFill>
          <a:blip r:embed="rId12"/>
          <a:stretch>
            <a:fillRect/>
          </a:stretch>
        </p:blipFill>
        <p:spPr>
          <a:xfrm>
            <a:off x="7594906" y="1294904"/>
            <a:ext cx="2823061" cy="3765550"/>
          </a:xfrm>
        </p:spPr>
      </p:pic>
    </p:spTree>
    <p:extLst>
      <p:ext uri="{BB962C8B-B14F-4D97-AF65-F5344CB8AC3E}">
        <p14:creationId xmlns:p14="http://schemas.microsoft.com/office/powerpoint/2010/main" val="38034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439778"/>
            <a:ext cx="8195268" cy="2102455"/>
          </a:xfrm>
        </p:spPr>
        <p:txBody>
          <a:bodyPr>
            <a:normAutofit/>
          </a:bodyPr>
          <a:lstStyle/>
          <a:p>
            <a:r>
              <a:rPr lang="fi-FI" dirty="0"/>
              <a:t>Opiskelijayhdistys ideoi yhdessä ruokapalvelun kanssa lempiruokaviikon</a:t>
            </a:r>
          </a:p>
        </p:txBody>
      </p:sp>
      <p:sp>
        <p:nvSpPr>
          <p:cNvPr id="3" name="Sisällön paikkamerkki 2">
            <a:extLst>
              <a:ext uri="{FF2B5EF4-FFF2-40B4-BE49-F238E27FC236}">
                <a16:creationId xmlns:a16="http://schemas.microsoft.com/office/drawing/2014/main" id="{F6DC8323-4941-4BF1-BBD8-524F194DDB0C}"/>
              </a:ext>
            </a:extLst>
          </p:cNvPr>
          <p:cNvSpPr>
            <a:spLocks noGrp="1"/>
          </p:cNvSpPr>
          <p:nvPr>
            <p:ph idx="1"/>
          </p:nvPr>
        </p:nvSpPr>
        <p:spPr>
          <a:xfrm>
            <a:off x="838200" y="2542232"/>
            <a:ext cx="8456521" cy="2837635"/>
          </a:xfrm>
        </p:spPr>
        <p:txBody>
          <a:bodyPr>
            <a:normAutofit fontScale="85000" lnSpcReduction="10000"/>
          </a:bodyPr>
          <a:lstStyle/>
          <a:p>
            <a:r>
              <a:rPr lang="fi-FI" sz="1800" dirty="0"/>
              <a:t>Ruokapalvelupäällikkö osallistui opiskelijayhdistyksen kutsusta opiskelijayhdistyksen hallituksen kokoukseen 15.3.2023</a:t>
            </a:r>
          </a:p>
          <a:p>
            <a:r>
              <a:rPr lang="fi-FI" sz="1800" dirty="0"/>
              <a:t>Kokouksessa ideoitiin ja päätettiin yhdessä lempiruokaviikosta viikolle 21/2023 ja lempiruokatietojen keräämisestä</a:t>
            </a:r>
          </a:p>
          <a:p>
            <a:r>
              <a:rPr lang="fi-FI" sz="1800" dirty="0"/>
              <a:t>29.3.2023 opiskelijayhdistyksen puheenjohtaja tapasi ruokapalvelupäällikön ja luovutti ruokapalveluille opiskelijoiden lempiruokakyselyn tulokset, jossa oli </a:t>
            </a:r>
            <a:r>
              <a:rPr lang="fi-FI" sz="1800" b="1" dirty="0"/>
              <a:t>237 vastausta</a:t>
            </a:r>
          </a:p>
          <a:p>
            <a:r>
              <a:rPr lang="fi-FI" sz="1800" dirty="0"/>
              <a:t>Ruokapalvelupäällikkö otti listan ilolla vastaan ja sitä tullaan käyttämään jatkossa ruokalistasuunnittelussa.</a:t>
            </a:r>
          </a:p>
          <a:p>
            <a:endParaRPr lang="fi-FI" sz="1800" dirty="0"/>
          </a:p>
          <a:p>
            <a:endParaRPr lang="fi-FI" sz="1800" dirty="0"/>
          </a:p>
        </p:txBody>
      </p:sp>
      <p:pic>
        <p:nvPicPr>
          <p:cNvPr id="6" name="Kuva 5">
            <a:extLst>
              <a:ext uri="{FF2B5EF4-FFF2-40B4-BE49-F238E27FC236}">
                <a16:creationId xmlns:a16="http://schemas.microsoft.com/office/drawing/2014/main" id="{C724595E-F594-4317-8C76-6E17E1513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417" y="5212656"/>
            <a:ext cx="1281251" cy="1281251"/>
          </a:xfrm>
          <a:prstGeom prst="rect">
            <a:avLst/>
          </a:prstGeom>
        </p:spPr>
      </p:pic>
      <p:pic>
        <p:nvPicPr>
          <p:cNvPr id="7" name="Kuva 6">
            <a:extLst>
              <a:ext uri="{FF2B5EF4-FFF2-40B4-BE49-F238E27FC236}">
                <a16:creationId xmlns:a16="http://schemas.microsoft.com/office/drawing/2014/main" id="{3C20B0B0-F6C7-4323-9DB6-EE48FE7B5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377" y="5212657"/>
            <a:ext cx="1281251" cy="1281251"/>
          </a:xfrm>
          <a:prstGeom prst="rect">
            <a:avLst/>
          </a:prstGeom>
        </p:spPr>
      </p:pic>
      <p:pic>
        <p:nvPicPr>
          <p:cNvPr id="10" name="Kuva 9">
            <a:hlinkClick r:id="rId5" action="ppaction://hlinksldjump"/>
            <a:extLst>
              <a:ext uri="{FF2B5EF4-FFF2-40B4-BE49-F238E27FC236}">
                <a16:creationId xmlns:a16="http://schemas.microsoft.com/office/drawing/2014/main" id="{B2656B69-7D4E-49A6-BEB7-B4BCBB173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pic>
        <p:nvPicPr>
          <p:cNvPr id="2" name="Kuva 1">
            <a:extLst>
              <a:ext uri="{FF2B5EF4-FFF2-40B4-BE49-F238E27FC236}">
                <a16:creationId xmlns:a16="http://schemas.microsoft.com/office/drawing/2014/main" id="{05E9E153-F48F-1FBA-B763-222DF659C1B4}"/>
              </a:ext>
            </a:extLst>
          </p:cNvPr>
          <p:cNvPicPr>
            <a:picLocks noChangeAspect="1"/>
          </p:cNvPicPr>
          <p:nvPr/>
        </p:nvPicPr>
        <p:blipFill>
          <a:blip r:embed="rId7"/>
          <a:stretch>
            <a:fillRect/>
          </a:stretch>
        </p:blipFill>
        <p:spPr>
          <a:xfrm>
            <a:off x="3806136" y="5219778"/>
            <a:ext cx="1277749" cy="1274129"/>
          </a:xfrm>
          <a:prstGeom prst="rect">
            <a:avLst/>
          </a:prstGeom>
        </p:spPr>
      </p:pic>
      <p:pic>
        <p:nvPicPr>
          <p:cNvPr id="4" name="Kuva 3">
            <a:extLst>
              <a:ext uri="{FF2B5EF4-FFF2-40B4-BE49-F238E27FC236}">
                <a16:creationId xmlns:a16="http://schemas.microsoft.com/office/drawing/2014/main" id="{9A306E2F-8780-B50D-5147-858D118E42A9}"/>
              </a:ext>
            </a:extLst>
          </p:cNvPr>
          <p:cNvPicPr>
            <a:picLocks noChangeAspect="1"/>
          </p:cNvPicPr>
          <p:nvPr/>
        </p:nvPicPr>
        <p:blipFill>
          <a:blip r:embed="rId8"/>
          <a:stretch>
            <a:fillRect/>
          </a:stretch>
        </p:blipFill>
        <p:spPr>
          <a:xfrm>
            <a:off x="5288353" y="5212655"/>
            <a:ext cx="1288043" cy="1281252"/>
          </a:xfrm>
          <a:prstGeom prst="rect">
            <a:avLst/>
          </a:prstGeom>
        </p:spPr>
      </p:pic>
      <p:sp>
        <p:nvSpPr>
          <p:cNvPr id="8" name="Käärö: Pysty 7">
            <a:extLst>
              <a:ext uri="{FF2B5EF4-FFF2-40B4-BE49-F238E27FC236}">
                <a16:creationId xmlns:a16="http://schemas.microsoft.com/office/drawing/2014/main" id="{84A8FD41-E6EF-1F0F-31AF-DA502EAE50BF}"/>
              </a:ext>
            </a:extLst>
          </p:cNvPr>
          <p:cNvSpPr/>
          <p:nvPr/>
        </p:nvSpPr>
        <p:spPr>
          <a:xfrm>
            <a:off x="8659866" y="1766656"/>
            <a:ext cx="2773833" cy="2974020"/>
          </a:xfrm>
          <a:prstGeom prst="verticalScroll">
            <a:avLst/>
          </a:prstGeom>
          <a:solidFill>
            <a:srgbClr val="0096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Opiskelijayhdistys kerää ja  toimittaa lempiruokalistauksen ruokapalveluille jatkossa kaksi kertaa vuodessa </a:t>
            </a:r>
          </a:p>
        </p:txBody>
      </p:sp>
    </p:spTree>
    <p:extLst>
      <p:ext uri="{BB962C8B-B14F-4D97-AF65-F5344CB8AC3E}">
        <p14:creationId xmlns:p14="http://schemas.microsoft.com/office/powerpoint/2010/main" val="227404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439778"/>
            <a:ext cx="8195268" cy="2102455"/>
          </a:xfrm>
        </p:spPr>
        <p:txBody>
          <a:bodyPr>
            <a:normAutofit/>
          </a:bodyPr>
          <a:lstStyle/>
          <a:p>
            <a:r>
              <a:rPr lang="fi-FI" dirty="0"/>
              <a:t>Opiskelijayhdistys osallistui </a:t>
            </a:r>
            <a:r>
              <a:rPr lang="fi-FI" dirty="0" err="1"/>
              <a:t>Eeronkuja</a:t>
            </a:r>
            <a:r>
              <a:rPr lang="fi-FI" dirty="0"/>
              <a:t> 4:n kakkosvaiheen kuulemiseen</a:t>
            </a:r>
          </a:p>
        </p:txBody>
      </p:sp>
      <p:sp>
        <p:nvSpPr>
          <p:cNvPr id="3" name="Sisällön paikkamerkki 2">
            <a:extLst>
              <a:ext uri="{FF2B5EF4-FFF2-40B4-BE49-F238E27FC236}">
                <a16:creationId xmlns:a16="http://schemas.microsoft.com/office/drawing/2014/main" id="{F6DC8323-4941-4BF1-BBD8-524F194DDB0C}"/>
              </a:ext>
            </a:extLst>
          </p:cNvPr>
          <p:cNvSpPr>
            <a:spLocks noGrp="1"/>
          </p:cNvSpPr>
          <p:nvPr>
            <p:ph idx="1"/>
          </p:nvPr>
        </p:nvSpPr>
        <p:spPr>
          <a:xfrm>
            <a:off x="838200" y="2542233"/>
            <a:ext cx="8456521" cy="1205802"/>
          </a:xfrm>
        </p:spPr>
        <p:txBody>
          <a:bodyPr>
            <a:normAutofit/>
          </a:bodyPr>
          <a:lstStyle/>
          <a:p>
            <a:r>
              <a:rPr lang="fi-FI" sz="1800" dirty="0"/>
              <a:t>Opiskelijayhdistys osallistui kuulemiseen 13.9.2022 ja keskusteli EK4 uudisrakennus 2:n erilaisista tilaratkaisuista.</a:t>
            </a:r>
          </a:p>
          <a:p>
            <a:endParaRPr lang="fi-FI" sz="1800" dirty="0"/>
          </a:p>
        </p:txBody>
      </p:sp>
      <p:pic>
        <p:nvPicPr>
          <p:cNvPr id="6" name="Kuva 5">
            <a:extLst>
              <a:ext uri="{FF2B5EF4-FFF2-40B4-BE49-F238E27FC236}">
                <a16:creationId xmlns:a16="http://schemas.microsoft.com/office/drawing/2014/main" id="{C724595E-F594-4317-8C76-6E17E1513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417" y="5212656"/>
            <a:ext cx="1281251" cy="1281251"/>
          </a:xfrm>
          <a:prstGeom prst="rect">
            <a:avLst/>
          </a:prstGeom>
        </p:spPr>
      </p:pic>
      <p:pic>
        <p:nvPicPr>
          <p:cNvPr id="7" name="Kuva 6">
            <a:extLst>
              <a:ext uri="{FF2B5EF4-FFF2-40B4-BE49-F238E27FC236}">
                <a16:creationId xmlns:a16="http://schemas.microsoft.com/office/drawing/2014/main" id="{3C20B0B0-F6C7-4323-9DB6-EE48FE7B5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377" y="5212657"/>
            <a:ext cx="1281251" cy="1281251"/>
          </a:xfrm>
          <a:prstGeom prst="rect">
            <a:avLst/>
          </a:prstGeom>
        </p:spPr>
      </p:pic>
      <p:pic>
        <p:nvPicPr>
          <p:cNvPr id="10" name="Kuva 9">
            <a:hlinkClick r:id="rId5" action="ppaction://hlinksldjump"/>
            <a:extLst>
              <a:ext uri="{FF2B5EF4-FFF2-40B4-BE49-F238E27FC236}">
                <a16:creationId xmlns:a16="http://schemas.microsoft.com/office/drawing/2014/main" id="{B2656B69-7D4E-49A6-BEB7-B4BCBB173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264886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iruutu 10">
            <a:extLst>
              <a:ext uri="{FF2B5EF4-FFF2-40B4-BE49-F238E27FC236}">
                <a16:creationId xmlns:a16="http://schemas.microsoft.com/office/drawing/2014/main" id="{D7875617-A682-43B8-9C1F-45E62C13E71A}"/>
              </a:ext>
            </a:extLst>
          </p:cNvPr>
          <p:cNvSpPr txBox="1"/>
          <p:nvPr/>
        </p:nvSpPr>
        <p:spPr>
          <a:xfrm>
            <a:off x="912358" y="1219243"/>
            <a:ext cx="2807368" cy="646331"/>
          </a:xfrm>
          <a:prstGeom prst="rect">
            <a:avLst/>
          </a:prstGeom>
          <a:noFill/>
        </p:spPr>
        <p:txBody>
          <a:bodyPr wrap="square" rtlCol="0">
            <a:spAutoFit/>
          </a:bodyPr>
          <a:lstStyle/>
          <a:p>
            <a:r>
              <a:rPr lang="fi-FI" b="1" dirty="0">
                <a:solidFill>
                  <a:srgbClr val="0096B3"/>
                </a:solidFill>
                <a:latin typeface="Nunito Sans" panose="00000500000000000000" pitchFamily="2" charset="0"/>
              </a:rPr>
              <a:t>Henkilöstön tietoperustan lisääminen</a:t>
            </a:r>
          </a:p>
        </p:txBody>
      </p:sp>
      <p:sp>
        <p:nvSpPr>
          <p:cNvPr id="12" name="Tekstiruutu 11">
            <a:extLst>
              <a:ext uri="{FF2B5EF4-FFF2-40B4-BE49-F238E27FC236}">
                <a16:creationId xmlns:a16="http://schemas.microsoft.com/office/drawing/2014/main" id="{D5700B8A-8E35-45DF-8A6D-C9E8C479A455}"/>
              </a:ext>
            </a:extLst>
          </p:cNvPr>
          <p:cNvSpPr txBox="1"/>
          <p:nvPr/>
        </p:nvSpPr>
        <p:spPr>
          <a:xfrm>
            <a:off x="650946" y="1871687"/>
            <a:ext cx="2566737" cy="369332"/>
          </a:xfrm>
          <a:prstGeom prst="rect">
            <a:avLst/>
          </a:prstGeom>
          <a:noFill/>
        </p:spPr>
        <p:txBody>
          <a:bodyPr wrap="square" rtlCol="0">
            <a:spAutoFit/>
          </a:bodyPr>
          <a:lstStyle/>
          <a:p>
            <a:r>
              <a:rPr lang="fi-FI" dirty="0">
                <a:latin typeface="Nunito Sans" panose="00000500000000000000" pitchFamily="2" charset="0"/>
              </a:rPr>
              <a:t>Kestävä kehitys</a:t>
            </a:r>
          </a:p>
        </p:txBody>
      </p:sp>
      <p:sp>
        <p:nvSpPr>
          <p:cNvPr id="13" name="Tekstiruutu 12">
            <a:extLst>
              <a:ext uri="{FF2B5EF4-FFF2-40B4-BE49-F238E27FC236}">
                <a16:creationId xmlns:a16="http://schemas.microsoft.com/office/drawing/2014/main" id="{FB28BC3E-1D01-4693-9049-3788A44E67D5}"/>
              </a:ext>
            </a:extLst>
          </p:cNvPr>
          <p:cNvSpPr txBox="1"/>
          <p:nvPr/>
        </p:nvSpPr>
        <p:spPr>
          <a:xfrm>
            <a:off x="1234152" y="772478"/>
            <a:ext cx="2566737" cy="369332"/>
          </a:xfrm>
          <a:prstGeom prst="rect">
            <a:avLst/>
          </a:prstGeom>
          <a:noFill/>
        </p:spPr>
        <p:txBody>
          <a:bodyPr wrap="square" rtlCol="0">
            <a:spAutoFit/>
          </a:bodyPr>
          <a:lstStyle/>
          <a:p>
            <a:r>
              <a:rPr lang="fi-FI" dirty="0">
                <a:latin typeface="Nunito Sans" panose="00000500000000000000" pitchFamily="2" charset="0"/>
              </a:rPr>
              <a:t>Systeeminen</a:t>
            </a:r>
            <a:r>
              <a:rPr lang="fi-FI" dirty="0"/>
              <a:t> ajattelu</a:t>
            </a:r>
          </a:p>
        </p:txBody>
      </p:sp>
      <p:sp>
        <p:nvSpPr>
          <p:cNvPr id="9" name="Tekstiruutu 8">
            <a:extLst>
              <a:ext uri="{FF2B5EF4-FFF2-40B4-BE49-F238E27FC236}">
                <a16:creationId xmlns:a16="http://schemas.microsoft.com/office/drawing/2014/main" id="{05B0488B-B3E9-4F79-B234-6CBCBD60876E}"/>
              </a:ext>
            </a:extLst>
          </p:cNvPr>
          <p:cNvSpPr txBox="1"/>
          <p:nvPr/>
        </p:nvSpPr>
        <p:spPr>
          <a:xfrm>
            <a:off x="4473563" y="392374"/>
            <a:ext cx="4224910" cy="646331"/>
          </a:xfrm>
          <a:prstGeom prst="rect">
            <a:avLst/>
          </a:prstGeom>
          <a:noFill/>
        </p:spPr>
        <p:txBody>
          <a:bodyPr wrap="square" rtlCol="0">
            <a:spAutoFit/>
          </a:bodyPr>
          <a:lstStyle/>
          <a:p>
            <a:r>
              <a:rPr lang="fi-FI" b="1" dirty="0">
                <a:solidFill>
                  <a:srgbClr val="0096B3"/>
                </a:solidFill>
                <a:latin typeface="Nunito Sans" panose="00000500000000000000" pitchFamily="2" charset="0"/>
              </a:rPr>
              <a:t>Opiskelijoiden ja työelämän järjestelmällisempi mukaan ottaminen</a:t>
            </a:r>
          </a:p>
        </p:txBody>
      </p:sp>
      <p:sp>
        <p:nvSpPr>
          <p:cNvPr id="10" name="Tekstiruutu 9">
            <a:extLst>
              <a:ext uri="{FF2B5EF4-FFF2-40B4-BE49-F238E27FC236}">
                <a16:creationId xmlns:a16="http://schemas.microsoft.com/office/drawing/2014/main" id="{20C7A30C-9580-49CF-AF01-B032F2938255}"/>
              </a:ext>
            </a:extLst>
          </p:cNvPr>
          <p:cNvSpPr txBox="1"/>
          <p:nvPr/>
        </p:nvSpPr>
        <p:spPr>
          <a:xfrm>
            <a:off x="7248201" y="1763852"/>
            <a:ext cx="4347410" cy="646331"/>
          </a:xfrm>
          <a:prstGeom prst="rect">
            <a:avLst/>
          </a:prstGeom>
          <a:noFill/>
        </p:spPr>
        <p:txBody>
          <a:bodyPr wrap="square" rtlCol="0">
            <a:spAutoFit/>
          </a:bodyPr>
          <a:lstStyle/>
          <a:p>
            <a:r>
              <a:rPr lang="fi-FI" b="1" dirty="0">
                <a:solidFill>
                  <a:srgbClr val="0096B3"/>
                </a:solidFill>
                <a:latin typeface="Nunito Sans" panose="00000500000000000000" pitchFamily="2" charset="0"/>
              </a:rPr>
              <a:t>Työelämässä oleville ammattilaisille lyhytkoulutusten suunnittelu</a:t>
            </a:r>
          </a:p>
        </p:txBody>
      </p:sp>
      <p:sp>
        <p:nvSpPr>
          <p:cNvPr id="16" name="Tekstiruutu 15">
            <a:extLst>
              <a:ext uri="{FF2B5EF4-FFF2-40B4-BE49-F238E27FC236}">
                <a16:creationId xmlns:a16="http://schemas.microsoft.com/office/drawing/2014/main" id="{D0126CF8-F5BD-42EB-9DC9-33BA9A843B98}"/>
              </a:ext>
            </a:extLst>
          </p:cNvPr>
          <p:cNvSpPr txBox="1"/>
          <p:nvPr/>
        </p:nvSpPr>
        <p:spPr>
          <a:xfrm>
            <a:off x="941145" y="3918311"/>
            <a:ext cx="2686325" cy="369332"/>
          </a:xfrm>
          <a:prstGeom prst="rect">
            <a:avLst/>
          </a:prstGeom>
          <a:noFill/>
        </p:spPr>
        <p:txBody>
          <a:bodyPr wrap="square" rtlCol="0">
            <a:spAutoFit/>
          </a:bodyPr>
          <a:lstStyle/>
          <a:p>
            <a:r>
              <a:rPr lang="fi-FI" b="1" dirty="0">
                <a:solidFill>
                  <a:srgbClr val="0096B3"/>
                </a:solidFill>
                <a:latin typeface="Nunito Sans" panose="00000500000000000000" pitchFamily="2" charset="0"/>
              </a:rPr>
              <a:t>Historian näkökulmat</a:t>
            </a:r>
          </a:p>
        </p:txBody>
      </p:sp>
      <p:sp>
        <p:nvSpPr>
          <p:cNvPr id="17" name="Tekstiruutu 16">
            <a:extLst>
              <a:ext uri="{FF2B5EF4-FFF2-40B4-BE49-F238E27FC236}">
                <a16:creationId xmlns:a16="http://schemas.microsoft.com/office/drawing/2014/main" id="{F5550BC1-C18C-478A-8911-385442130FEB}"/>
              </a:ext>
            </a:extLst>
          </p:cNvPr>
          <p:cNvSpPr txBox="1"/>
          <p:nvPr/>
        </p:nvSpPr>
        <p:spPr>
          <a:xfrm>
            <a:off x="7803770" y="4483837"/>
            <a:ext cx="3677290" cy="646331"/>
          </a:xfrm>
          <a:prstGeom prst="rect">
            <a:avLst/>
          </a:prstGeom>
          <a:noFill/>
        </p:spPr>
        <p:txBody>
          <a:bodyPr wrap="square" rtlCol="0">
            <a:spAutoFit/>
          </a:bodyPr>
          <a:lstStyle/>
          <a:p>
            <a:r>
              <a:rPr lang="fi-FI" b="1" dirty="0">
                <a:solidFill>
                  <a:srgbClr val="1B3359"/>
                </a:solidFill>
                <a:latin typeface="Nunito Sans" panose="00000500000000000000" pitchFamily="2" charset="0"/>
              </a:rPr>
              <a:t>Prosessit ja kestävän kehityksen toimet paremmin näkyviin</a:t>
            </a:r>
          </a:p>
        </p:txBody>
      </p:sp>
      <p:sp>
        <p:nvSpPr>
          <p:cNvPr id="18" name="Tekstiruutu 17">
            <a:extLst>
              <a:ext uri="{FF2B5EF4-FFF2-40B4-BE49-F238E27FC236}">
                <a16:creationId xmlns:a16="http://schemas.microsoft.com/office/drawing/2014/main" id="{7C823761-9EB1-4562-9272-3235959A1333}"/>
              </a:ext>
            </a:extLst>
          </p:cNvPr>
          <p:cNvSpPr txBox="1"/>
          <p:nvPr/>
        </p:nvSpPr>
        <p:spPr>
          <a:xfrm>
            <a:off x="3908230" y="5466446"/>
            <a:ext cx="3677290" cy="369332"/>
          </a:xfrm>
          <a:prstGeom prst="rect">
            <a:avLst/>
          </a:prstGeom>
          <a:noFill/>
        </p:spPr>
        <p:txBody>
          <a:bodyPr wrap="square" rtlCol="0">
            <a:spAutoFit/>
          </a:bodyPr>
          <a:lstStyle/>
          <a:p>
            <a:r>
              <a:rPr lang="fi-FI" b="1" dirty="0">
                <a:solidFill>
                  <a:srgbClr val="1B3359"/>
                </a:solidFill>
                <a:latin typeface="Nunito Sans" panose="00000500000000000000" pitchFamily="2" charset="0"/>
              </a:rPr>
              <a:t>Hiilijalanjäljen pienentäminen</a:t>
            </a:r>
          </a:p>
        </p:txBody>
      </p:sp>
      <p:sp>
        <p:nvSpPr>
          <p:cNvPr id="19" name="Tekstiruutu 18">
            <a:extLst>
              <a:ext uri="{FF2B5EF4-FFF2-40B4-BE49-F238E27FC236}">
                <a16:creationId xmlns:a16="http://schemas.microsoft.com/office/drawing/2014/main" id="{F6243DD0-38F8-4944-90D1-FEAB5228975D}"/>
              </a:ext>
            </a:extLst>
          </p:cNvPr>
          <p:cNvSpPr txBox="1"/>
          <p:nvPr/>
        </p:nvSpPr>
        <p:spPr>
          <a:xfrm>
            <a:off x="8925937" y="3021640"/>
            <a:ext cx="2968166" cy="646331"/>
          </a:xfrm>
          <a:prstGeom prst="rect">
            <a:avLst/>
          </a:prstGeom>
          <a:noFill/>
        </p:spPr>
        <p:txBody>
          <a:bodyPr wrap="square" rtlCol="0">
            <a:spAutoFit/>
          </a:bodyPr>
          <a:lstStyle/>
          <a:p>
            <a:r>
              <a:rPr lang="fi-FI" b="1" dirty="0">
                <a:solidFill>
                  <a:srgbClr val="1B3359"/>
                </a:solidFill>
                <a:latin typeface="Nunito Sans" panose="00000500000000000000" pitchFamily="2" charset="0"/>
              </a:rPr>
              <a:t>Alojen välisen yhteistyön kehittäminen</a:t>
            </a:r>
          </a:p>
        </p:txBody>
      </p:sp>
      <p:sp>
        <p:nvSpPr>
          <p:cNvPr id="20" name="Tekstiruutu 19">
            <a:extLst>
              <a:ext uri="{FF2B5EF4-FFF2-40B4-BE49-F238E27FC236}">
                <a16:creationId xmlns:a16="http://schemas.microsoft.com/office/drawing/2014/main" id="{30E32354-91AE-4BA9-B1C5-65C5D1A4045C}"/>
              </a:ext>
            </a:extLst>
          </p:cNvPr>
          <p:cNvSpPr txBox="1"/>
          <p:nvPr/>
        </p:nvSpPr>
        <p:spPr>
          <a:xfrm>
            <a:off x="702075" y="5032668"/>
            <a:ext cx="3677290" cy="369332"/>
          </a:xfrm>
          <a:prstGeom prst="rect">
            <a:avLst/>
          </a:prstGeom>
          <a:noFill/>
        </p:spPr>
        <p:txBody>
          <a:bodyPr wrap="square" rtlCol="0">
            <a:spAutoFit/>
          </a:bodyPr>
          <a:lstStyle/>
          <a:p>
            <a:r>
              <a:rPr lang="fi-FI" b="1" dirty="0">
                <a:solidFill>
                  <a:srgbClr val="1B3359"/>
                </a:solidFill>
                <a:latin typeface="Nunito Sans" panose="00000500000000000000" pitchFamily="2" charset="0"/>
              </a:rPr>
              <a:t>Mittareiden määritys</a:t>
            </a:r>
          </a:p>
        </p:txBody>
      </p:sp>
      <p:pic>
        <p:nvPicPr>
          <p:cNvPr id="6" name="Kuva 5">
            <a:extLst>
              <a:ext uri="{FF2B5EF4-FFF2-40B4-BE49-F238E27FC236}">
                <a16:creationId xmlns:a16="http://schemas.microsoft.com/office/drawing/2014/main" id="{86657460-8950-4D26-82C0-7E4039BB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744" y="2447462"/>
            <a:ext cx="3044414" cy="2638884"/>
          </a:xfrm>
          <a:prstGeom prst="rect">
            <a:avLst/>
          </a:prstGeom>
        </p:spPr>
      </p:pic>
      <p:pic>
        <p:nvPicPr>
          <p:cNvPr id="15" name="Kuva 14" descr="Saippua ääriviiva">
            <a:hlinkClick r:id="rId4" action="ppaction://hlinksldjump"/>
            <a:extLst>
              <a:ext uri="{FF2B5EF4-FFF2-40B4-BE49-F238E27FC236}">
                <a16:creationId xmlns:a16="http://schemas.microsoft.com/office/drawing/2014/main" id="{E8733FDA-2B9F-410B-A4FB-79E023F221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273" y="2119803"/>
            <a:ext cx="756760" cy="756760"/>
          </a:xfrm>
          <a:prstGeom prst="rect">
            <a:avLst/>
          </a:prstGeom>
        </p:spPr>
      </p:pic>
      <p:pic>
        <p:nvPicPr>
          <p:cNvPr id="32" name="Kuva 31" descr="Luokkahuone tasaisella täytöllä">
            <a:hlinkClick r:id="rId7" action="ppaction://hlinksldjump"/>
            <a:extLst>
              <a:ext uri="{FF2B5EF4-FFF2-40B4-BE49-F238E27FC236}">
                <a16:creationId xmlns:a16="http://schemas.microsoft.com/office/drawing/2014/main" id="{B2948AF4-B012-45A6-9471-F054BDB6EE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30107" y="2242177"/>
            <a:ext cx="520960" cy="520960"/>
          </a:xfrm>
          <a:prstGeom prst="rect">
            <a:avLst/>
          </a:prstGeom>
        </p:spPr>
      </p:pic>
      <p:pic>
        <p:nvPicPr>
          <p:cNvPr id="36" name="Kuva 35" descr="Laboratoriopullo tasaisella täytöllä">
            <a:hlinkClick r:id="rId10" action="ppaction://hlinksldjump"/>
            <a:extLst>
              <a:ext uri="{FF2B5EF4-FFF2-40B4-BE49-F238E27FC236}">
                <a16:creationId xmlns:a16="http://schemas.microsoft.com/office/drawing/2014/main" id="{F2DAC0D9-65E6-42E3-A72C-4A5ED70FA9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1546" y="2701544"/>
            <a:ext cx="643262" cy="643262"/>
          </a:xfrm>
          <a:prstGeom prst="rect">
            <a:avLst/>
          </a:prstGeom>
        </p:spPr>
      </p:pic>
      <p:pic>
        <p:nvPicPr>
          <p:cNvPr id="43" name="Kuva 42" descr="Sosiaalinen verkosto tasaisella täytöllä">
            <a:hlinkClick r:id="rId13" action="ppaction://hlinksldjump"/>
            <a:extLst>
              <a:ext uri="{FF2B5EF4-FFF2-40B4-BE49-F238E27FC236}">
                <a16:creationId xmlns:a16="http://schemas.microsoft.com/office/drawing/2014/main" id="{6401C530-7C23-4C89-BED6-C4F49FBF2FD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5463" y="2217194"/>
            <a:ext cx="658178" cy="658178"/>
          </a:xfrm>
          <a:prstGeom prst="rect">
            <a:avLst/>
          </a:prstGeom>
        </p:spPr>
      </p:pic>
      <p:pic>
        <p:nvPicPr>
          <p:cNvPr id="45" name="Kuva 44" descr="Ryhmäideointi tasaisella täytöllä">
            <a:hlinkClick r:id="rId16" action="ppaction://hlinksldjump"/>
            <a:extLst>
              <a:ext uri="{FF2B5EF4-FFF2-40B4-BE49-F238E27FC236}">
                <a16:creationId xmlns:a16="http://schemas.microsoft.com/office/drawing/2014/main" id="{82EA193C-DC52-49C9-891B-6BCDA7C87A1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02050" y="706056"/>
            <a:ext cx="658178" cy="658178"/>
          </a:xfrm>
          <a:prstGeom prst="rect">
            <a:avLst/>
          </a:prstGeom>
        </p:spPr>
      </p:pic>
      <p:pic>
        <p:nvPicPr>
          <p:cNvPr id="47" name="Kuva 46" descr="Kierrätys tasaisella täytöllä">
            <a:hlinkClick r:id="rId19" action="ppaction://hlinksldjump"/>
            <a:extLst>
              <a:ext uri="{FF2B5EF4-FFF2-40B4-BE49-F238E27FC236}">
                <a16:creationId xmlns:a16="http://schemas.microsoft.com/office/drawing/2014/main" id="{F726DA23-4559-4F38-B379-84217371CE9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70020" y="2207579"/>
            <a:ext cx="608262" cy="608262"/>
          </a:xfrm>
          <a:prstGeom prst="rect">
            <a:avLst/>
          </a:prstGeom>
        </p:spPr>
      </p:pic>
      <p:pic>
        <p:nvPicPr>
          <p:cNvPr id="49" name="Kuva 48" descr="Kestävyys tasaisella täytöllä">
            <a:hlinkClick r:id="rId22" action="ppaction://hlinksldjump"/>
            <a:extLst>
              <a:ext uri="{FF2B5EF4-FFF2-40B4-BE49-F238E27FC236}">
                <a16:creationId xmlns:a16="http://schemas.microsoft.com/office/drawing/2014/main" id="{7ECFA6BB-05DE-4C99-8151-E0385C9204B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80584" y="5452718"/>
            <a:ext cx="487747" cy="487747"/>
          </a:xfrm>
          <a:prstGeom prst="rect">
            <a:avLst/>
          </a:prstGeom>
        </p:spPr>
      </p:pic>
      <p:pic>
        <p:nvPicPr>
          <p:cNvPr id="51" name="Kuva 50" descr="Tarkistusluettelo tasaisella täytöllä">
            <a:hlinkClick r:id="rId25" action="ppaction://hlinksldjump"/>
            <a:extLst>
              <a:ext uri="{FF2B5EF4-FFF2-40B4-BE49-F238E27FC236}">
                <a16:creationId xmlns:a16="http://schemas.microsoft.com/office/drawing/2014/main" id="{ECDB66AC-D947-4BEB-AFDA-0AEBF8212B9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681462" y="1091822"/>
            <a:ext cx="488301" cy="488301"/>
          </a:xfrm>
          <a:prstGeom prst="rect">
            <a:avLst/>
          </a:prstGeom>
        </p:spPr>
      </p:pic>
      <p:pic>
        <p:nvPicPr>
          <p:cNvPr id="53" name="Kuva 52" descr="Rakennus työntekijä nainen tasaisella täytöllä">
            <a:hlinkClick r:id="rId28" action="ppaction://hlinksldjump"/>
            <a:extLst>
              <a:ext uri="{FF2B5EF4-FFF2-40B4-BE49-F238E27FC236}">
                <a16:creationId xmlns:a16="http://schemas.microsoft.com/office/drawing/2014/main" id="{07936458-3FFF-4768-B21D-E4B9081A508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694951" y="1059830"/>
            <a:ext cx="552285" cy="552285"/>
          </a:xfrm>
          <a:prstGeom prst="rect">
            <a:avLst/>
          </a:prstGeom>
        </p:spPr>
      </p:pic>
      <p:pic>
        <p:nvPicPr>
          <p:cNvPr id="55" name="Kuva 54" descr="Ihmisryhmä tasaisella täytöllä">
            <a:hlinkClick r:id="rId31" action="ppaction://hlinksldjump"/>
            <a:extLst>
              <a:ext uri="{FF2B5EF4-FFF2-40B4-BE49-F238E27FC236}">
                <a16:creationId xmlns:a16="http://schemas.microsoft.com/office/drawing/2014/main" id="{FA61D6AB-8F94-413F-A2EC-C935DF35A699}"/>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227937" y="1109393"/>
            <a:ext cx="467014" cy="467014"/>
          </a:xfrm>
          <a:prstGeom prst="rect">
            <a:avLst/>
          </a:prstGeom>
        </p:spPr>
      </p:pic>
      <p:pic>
        <p:nvPicPr>
          <p:cNvPr id="57" name="Kuva 56" descr="Pyörä ja ihmisiä tasaisella täytöllä">
            <a:hlinkClick r:id="rId34" action="ppaction://hlinksldjump"/>
            <a:extLst>
              <a:ext uri="{FF2B5EF4-FFF2-40B4-BE49-F238E27FC236}">
                <a16:creationId xmlns:a16="http://schemas.microsoft.com/office/drawing/2014/main" id="{8823DA06-1EB9-44A0-82F0-E0EF2F3ACCB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8163657" y="5298811"/>
            <a:ext cx="646332" cy="646332"/>
          </a:xfrm>
          <a:prstGeom prst="rect">
            <a:avLst/>
          </a:prstGeom>
        </p:spPr>
      </p:pic>
      <p:pic>
        <p:nvPicPr>
          <p:cNvPr id="59" name="Kuva 58" descr="Tutkintotodistus tasaisella täytöllä">
            <a:hlinkClick r:id="rId37" action="ppaction://hlinksldjump"/>
            <a:extLst>
              <a:ext uri="{FF2B5EF4-FFF2-40B4-BE49-F238E27FC236}">
                <a16:creationId xmlns:a16="http://schemas.microsoft.com/office/drawing/2014/main" id="{1001C6D3-28FF-4E79-8060-17C5DF5179BA}"/>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896479" y="5270990"/>
            <a:ext cx="724748" cy="724748"/>
          </a:xfrm>
          <a:prstGeom prst="rect">
            <a:avLst/>
          </a:prstGeom>
        </p:spPr>
      </p:pic>
      <p:pic>
        <p:nvPicPr>
          <p:cNvPr id="61" name="Kuva 60" descr="Arkkitehtuuri tasaisella täytöllä">
            <a:hlinkClick r:id="rId40" action="ppaction://hlinksldjump"/>
            <a:extLst>
              <a:ext uri="{FF2B5EF4-FFF2-40B4-BE49-F238E27FC236}">
                <a16:creationId xmlns:a16="http://schemas.microsoft.com/office/drawing/2014/main" id="{57FA550C-F809-4A71-926E-8946E89E0117}"/>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394560" y="4303481"/>
            <a:ext cx="539754" cy="539754"/>
          </a:xfrm>
          <a:prstGeom prst="rect">
            <a:avLst/>
          </a:prstGeom>
        </p:spPr>
      </p:pic>
      <p:pic>
        <p:nvPicPr>
          <p:cNvPr id="62" name="Kuva 61" descr="Luokkahuone tasaisella täytöllä">
            <a:hlinkClick r:id="rId43" action="ppaction://hlinksldjump"/>
            <a:extLst>
              <a:ext uri="{FF2B5EF4-FFF2-40B4-BE49-F238E27FC236}">
                <a16:creationId xmlns:a16="http://schemas.microsoft.com/office/drawing/2014/main" id="{518D3064-F61B-4D2B-A5F2-CDCCE1831F69}"/>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642697" y="2342578"/>
            <a:ext cx="520960" cy="520960"/>
          </a:xfrm>
          <a:prstGeom prst="rect">
            <a:avLst/>
          </a:prstGeom>
        </p:spPr>
      </p:pic>
      <p:pic>
        <p:nvPicPr>
          <p:cNvPr id="63" name="Kuva 62" descr="Ryhmäideointi tasaisella täytöllä">
            <a:hlinkClick r:id="rId46" action="ppaction://hlinksldjump"/>
            <a:extLst>
              <a:ext uri="{FF2B5EF4-FFF2-40B4-BE49-F238E27FC236}">
                <a16:creationId xmlns:a16="http://schemas.microsoft.com/office/drawing/2014/main" id="{05D25EF0-8109-4F02-A63B-4289CE1CE556}"/>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8238301" y="2923426"/>
            <a:ext cx="658178" cy="658178"/>
          </a:xfrm>
          <a:prstGeom prst="rect">
            <a:avLst/>
          </a:prstGeom>
        </p:spPr>
      </p:pic>
      <p:pic>
        <p:nvPicPr>
          <p:cNvPr id="65" name="Kuva 64" descr="Työnkulku tasaisella täytöllä">
            <a:hlinkClick r:id="rId49" action="ppaction://hlinksldjump"/>
            <a:extLst>
              <a:ext uri="{FF2B5EF4-FFF2-40B4-BE49-F238E27FC236}">
                <a16:creationId xmlns:a16="http://schemas.microsoft.com/office/drawing/2014/main" id="{CB00C0F8-C98A-4312-94F4-B040F9932A7D}"/>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9738137" y="5288091"/>
            <a:ext cx="630153" cy="630153"/>
          </a:xfrm>
          <a:prstGeom prst="rect">
            <a:avLst/>
          </a:prstGeom>
        </p:spPr>
      </p:pic>
      <p:pic>
        <p:nvPicPr>
          <p:cNvPr id="67" name="Kuva 66" descr="Tanssi tasaisella täytöllä">
            <a:hlinkClick r:id="rId52" action="ppaction://hlinksldjump"/>
            <a:extLst>
              <a:ext uri="{FF2B5EF4-FFF2-40B4-BE49-F238E27FC236}">
                <a16:creationId xmlns:a16="http://schemas.microsoft.com/office/drawing/2014/main" id="{253DC787-76D9-4A76-B501-3CC60336B072}"/>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6181986" y="1034235"/>
            <a:ext cx="592022" cy="592022"/>
          </a:xfrm>
          <a:prstGeom prst="rect">
            <a:avLst/>
          </a:prstGeom>
        </p:spPr>
      </p:pic>
      <p:pic>
        <p:nvPicPr>
          <p:cNvPr id="69" name="Kuva 68" descr="Hoito tasaisella täytöllä">
            <a:hlinkClick r:id="rId55" action="ppaction://hlinksldjump"/>
            <a:extLst>
              <a:ext uri="{FF2B5EF4-FFF2-40B4-BE49-F238E27FC236}">
                <a16:creationId xmlns:a16="http://schemas.microsoft.com/office/drawing/2014/main" id="{E75E62DA-534C-4C00-8654-749DCC940654}"/>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6774067" y="1059830"/>
            <a:ext cx="563738" cy="563738"/>
          </a:xfrm>
          <a:prstGeom prst="rect">
            <a:avLst/>
          </a:prstGeom>
        </p:spPr>
      </p:pic>
      <p:sp>
        <p:nvSpPr>
          <p:cNvPr id="14" name="Tekstiruutu 13">
            <a:extLst>
              <a:ext uri="{FF2B5EF4-FFF2-40B4-BE49-F238E27FC236}">
                <a16:creationId xmlns:a16="http://schemas.microsoft.com/office/drawing/2014/main" id="{143B80B1-0517-4EFC-8AD6-942D068FD17A}"/>
              </a:ext>
            </a:extLst>
          </p:cNvPr>
          <p:cNvSpPr txBox="1"/>
          <p:nvPr/>
        </p:nvSpPr>
        <p:spPr>
          <a:xfrm>
            <a:off x="2917475" y="1935137"/>
            <a:ext cx="2566737" cy="369332"/>
          </a:xfrm>
          <a:prstGeom prst="rect">
            <a:avLst/>
          </a:prstGeom>
          <a:noFill/>
        </p:spPr>
        <p:txBody>
          <a:bodyPr wrap="square" rtlCol="0">
            <a:spAutoFit/>
          </a:bodyPr>
          <a:lstStyle/>
          <a:p>
            <a:r>
              <a:rPr lang="fi-FI" dirty="0">
                <a:latin typeface="Nunito Sans" panose="00000500000000000000" pitchFamily="2" charset="0"/>
              </a:rPr>
              <a:t>Ennakointi</a:t>
            </a:r>
          </a:p>
        </p:txBody>
      </p:sp>
      <p:pic>
        <p:nvPicPr>
          <p:cNvPr id="34" name="Kuva 33" descr="Ryhmäideointi tasaisella täytöllä">
            <a:hlinkClick r:id="rId58" action="ppaction://hlinksldjump"/>
            <a:extLst>
              <a:ext uri="{FF2B5EF4-FFF2-40B4-BE49-F238E27FC236}">
                <a16:creationId xmlns:a16="http://schemas.microsoft.com/office/drawing/2014/main" id="{6B24311B-E861-4B08-91CA-3B3BFA6CE3E3}"/>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8875364" y="3602916"/>
            <a:ext cx="658178" cy="658178"/>
          </a:xfrm>
          <a:prstGeom prst="rect">
            <a:avLst/>
          </a:prstGeom>
        </p:spPr>
      </p:pic>
      <p:pic>
        <p:nvPicPr>
          <p:cNvPr id="3" name="Kuva 2" descr="Loisteputkilamppu tasaisella täytöllä">
            <a:hlinkClick r:id="rId61" action="ppaction://hlinksldjump"/>
            <a:extLst>
              <a:ext uri="{FF2B5EF4-FFF2-40B4-BE49-F238E27FC236}">
                <a16:creationId xmlns:a16="http://schemas.microsoft.com/office/drawing/2014/main" id="{53179D76-0903-4EB8-A39A-E531351F82C2}"/>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3743567" y="5948092"/>
            <a:ext cx="487747" cy="487747"/>
          </a:xfrm>
          <a:prstGeom prst="rect">
            <a:avLst/>
          </a:prstGeom>
        </p:spPr>
      </p:pic>
      <p:pic>
        <p:nvPicPr>
          <p:cNvPr id="38" name="Kuva 37" descr="Hoito tasaisella täytöllä">
            <a:hlinkClick r:id="rId64" action="ppaction://hlinksldjump"/>
            <a:extLst>
              <a:ext uri="{FF2B5EF4-FFF2-40B4-BE49-F238E27FC236}">
                <a16:creationId xmlns:a16="http://schemas.microsoft.com/office/drawing/2014/main" id="{1B2B0C54-77C1-4BAB-89F3-E84A9CB06BEB}"/>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6974435" y="5861818"/>
            <a:ext cx="563738" cy="563738"/>
          </a:xfrm>
          <a:prstGeom prst="rect">
            <a:avLst/>
          </a:prstGeom>
        </p:spPr>
      </p:pic>
      <p:pic>
        <p:nvPicPr>
          <p:cNvPr id="4" name="Kuva 3" descr="Työskentele koti palvelusta tasaisella täytöllä">
            <a:hlinkClick r:id="rId67" action="ppaction://hlinksldjump"/>
            <a:extLst>
              <a:ext uri="{FF2B5EF4-FFF2-40B4-BE49-F238E27FC236}">
                <a16:creationId xmlns:a16="http://schemas.microsoft.com/office/drawing/2014/main" id="{148E25B6-22C2-49E5-B2C2-774561138494}"/>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5345747" y="5798170"/>
            <a:ext cx="724749" cy="724749"/>
          </a:xfrm>
          <a:prstGeom prst="rect">
            <a:avLst/>
          </a:prstGeom>
        </p:spPr>
      </p:pic>
      <p:pic>
        <p:nvPicPr>
          <p:cNvPr id="7" name="Kuva 6" descr="Aurinkopaneelit tasaisella täytöllä">
            <a:hlinkClick r:id="rId70" action="ppaction://hlinksldjump"/>
            <a:extLst>
              <a:ext uri="{FF2B5EF4-FFF2-40B4-BE49-F238E27FC236}">
                <a16:creationId xmlns:a16="http://schemas.microsoft.com/office/drawing/2014/main" id="{E1C6E679-FFCC-4E79-A4C5-5525F6B818E6}"/>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4184448" y="5900857"/>
            <a:ext cx="519373" cy="519373"/>
          </a:xfrm>
          <a:prstGeom prst="rect">
            <a:avLst/>
          </a:prstGeom>
        </p:spPr>
      </p:pic>
      <p:pic>
        <p:nvPicPr>
          <p:cNvPr id="22" name="Kuva 21" descr="Tuuliturbiinit tasaisella täytöllä">
            <a:hlinkClick r:id="rId73" action="ppaction://hlinksldjump"/>
            <a:extLst>
              <a:ext uri="{FF2B5EF4-FFF2-40B4-BE49-F238E27FC236}">
                <a16:creationId xmlns:a16="http://schemas.microsoft.com/office/drawing/2014/main" id="{84D901CA-92A7-4E98-B1D6-2DDF2377E806}"/>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4762276" y="5900540"/>
            <a:ext cx="525016" cy="525016"/>
          </a:xfrm>
          <a:prstGeom prst="rect">
            <a:avLst/>
          </a:prstGeom>
        </p:spPr>
      </p:pic>
      <p:pic>
        <p:nvPicPr>
          <p:cNvPr id="24" name="Kuva 23" descr="Moderni arkkitehtuuri tasaisella täytöllä">
            <a:hlinkClick r:id="rId76" action="ppaction://hlinksldjump"/>
            <a:extLst>
              <a:ext uri="{FF2B5EF4-FFF2-40B4-BE49-F238E27FC236}">
                <a16:creationId xmlns:a16="http://schemas.microsoft.com/office/drawing/2014/main" id="{75B93DC4-E219-4858-A983-B3C884ED37A5}"/>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2100852" y="5298811"/>
            <a:ext cx="724749" cy="724749"/>
          </a:xfrm>
          <a:prstGeom prst="rect">
            <a:avLst/>
          </a:prstGeom>
        </p:spPr>
      </p:pic>
      <p:pic>
        <p:nvPicPr>
          <p:cNvPr id="26" name="Kuva 25" descr="Maapallo: Amerikka tasaisella täytöllä">
            <a:hlinkClick r:id="rId79" action="ppaction://hlinksldjump"/>
            <a:extLst>
              <a:ext uri="{FF2B5EF4-FFF2-40B4-BE49-F238E27FC236}">
                <a16:creationId xmlns:a16="http://schemas.microsoft.com/office/drawing/2014/main" id="{4E913B87-4ABD-494C-B318-428ECD334ED3}"/>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6161785" y="5861818"/>
            <a:ext cx="721361" cy="721361"/>
          </a:xfrm>
          <a:prstGeom prst="rect">
            <a:avLst/>
          </a:prstGeom>
        </p:spPr>
      </p:pic>
      <p:pic>
        <p:nvPicPr>
          <p:cNvPr id="5" name="Kuva 4" descr="Latte-kuppi tasaisella täytöllä">
            <a:hlinkClick r:id="rId82" action="ppaction://hlinksldjump"/>
            <a:extLst>
              <a:ext uri="{FF2B5EF4-FFF2-40B4-BE49-F238E27FC236}">
                <a16:creationId xmlns:a16="http://schemas.microsoft.com/office/drawing/2014/main" id="{B3415E76-0652-419C-9B46-C867283F0D87}"/>
              </a:ext>
            </a:extLst>
          </p:cNvPr>
          <p:cNvPicPr>
            <a:picLocks noChangeAspect="1"/>
          </p:cNvPicPr>
          <p:nvPr/>
        </p:nvPicPr>
        <p:blipFill>
          <a:blip r:embed="rId83">
            <a:extLst>
              <a:ext uri="{28A0092B-C50C-407E-A947-70E740481C1C}">
                <a14:useLocalDpi xmlns:a14="http://schemas.microsoft.com/office/drawing/2010/main" val="0"/>
              </a:ext>
              <a:ext uri="{96DAC541-7B7A-43D3-8B79-37D633B846F1}">
                <asvg:svgBlip xmlns:asvg="http://schemas.microsoft.com/office/drawing/2016/SVG/main" r:embed="rId84"/>
              </a:ext>
            </a:extLst>
          </a:blip>
          <a:stretch>
            <a:fillRect/>
          </a:stretch>
        </p:blipFill>
        <p:spPr>
          <a:xfrm>
            <a:off x="10541271" y="5198533"/>
            <a:ext cx="809270" cy="809270"/>
          </a:xfrm>
          <a:prstGeom prst="rect">
            <a:avLst/>
          </a:prstGeom>
        </p:spPr>
      </p:pic>
      <p:pic>
        <p:nvPicPr>
          <p:cNvPr id="23" name="Kuva 22" descr="Käsikirja tasaisella täytöllä">
            <a:hlinkClick r:id="rId85" action="ppaction://hlinksldjump"/>
            <a:extLst>
              <a:ext uri="{FF2B5EF4-FFF2-40B4-BE49-F238E27FC236}">
                <a16:creationId xmlns:a16="http://schemas.microsoft.com/office/drawing/2014/main" id="{34AE35F5-745E-4761-A49B-8C5BD89208E3}"/>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1293281" y="5348713"/>
            <a:ext cx="738414" cy="738414"/>
          </a:xfrm>
          <a:prstGeom prst="rect">
            <a:avLst/>
          </a:prstGeom>
        </p:spPr>
      </p:pic>
      <p:pic>
        <p:nvPicPr>
          <p:cNvPr id="21" name="Kuva 20" descr="Pitkähihainen paita ääriviiva">
            <a:hlinkClick r:id="rId88" action="ppaction://hlinksldjump"/>
            <a:extLst>
              <a:ext uri="{FF2B5EF4-FFF2-40B4-BE49-F238E27FC236}">
                <a16:creationId xmlns:a16="http://schemas.microsoft.com/office/drawing/2014/main" id="{BA158272-5679-4AE2-5CFC-0A5158F56475}"/>
              </a:ext>
            </a:extLst>
          </p:cNvPr>
          <p:cNvPicPr>
            <a:picLocks noChangeAspect="1"/>
          </p:cNvPicPr>
          <p:nvPr/>
        </p:nvPicPr>
        <p:blipFill>
          <a:blip r:embed="rId89">
            <a:extLst>
              <a:ext uri="{28A0092B-C50C-407E-A947-70E740481C1C}">
                <a14:useLocalDpi xmlns:a14="http://schemas.microsoft.com/office/drawing/2010/main" val="0"/>
              </a:ext>
              <a:ext uri="{96DAC541-7B7A-43D3-8B79-37D633B846F1}">
                <asvg:svgBlip xmlns:asvg="http://schemas.microsoft.com/office/drawing/2016/SVG/main" r:embed="rId90"/>
              </a:ext>
            </a:extLst>
          </a:blip>
          <a:stretch>
            <a:fillRect/>
          </a:stretch>
        </p:blipFill>
        <p:spPr>
          <a:xfrm>
            <a:off x="7311104" y="1030292"/>
            <a:ext cx="674368" cy="674368"/>
          </a:xfrm>
          <a:prstGeom prst="rect">
            <a:avLst/>
          </a:prstGeom>
        </p:spPr>
      </p:pic>
      <p:pic>
        <p:nvPicPr>
          <p:cNvPr id="25" name="Kuva 24" descr="Sadonkorjuukori ääriviiva">
            <a:hlinkClick r:id="rId49" action="ppaction://hlinksldjump"/>
            <a:extLst>
              <a:ext uri="{FF2B5EF4-FFF2-40B4-BE49-F238E27FC236}">
                <a16:creationId xmlns:a16="http://schemas.microsoft.com/office/drawing/2014/main" id="{B172E9A9-0EE9-0EC6-566E-6F82D0522D7E}"/>
              </a:ext>
            </a:extLst>
          </p:cNvPr>
          <p:cNvPicPr>
            <a:picLocks noChangeAspect="1"/>
          </p:cNvPicPr>
          <p:nvPr/>
        </p:nvPicPr>
        <p:blipFill>
          <a:blip r:embed="rId91">
            <a:extLst>
              <a:ext uri="{28A0092B-C50C-407E-A947-70E740481C1C}">
                <a14:useLocalDpi xmlns:a14="http://schemas.microsoft.com/office/drawing/2010/main" val="0"/>
              </a:ext>
              <a:ext uri="{96DAC541-7B7A-43D3-8B79-37D633B846F1}">
                <asvg:svgBlip xmlns:asvg="http://schemas.microsoft.com/office/drawing/2016/SVG/main" r:embed="rId92"/>
              </a:ext>
            </a:extLst>
          </a:blip>
          <a:stretch>
            <a:fillRect/>
          </a:stretch>
        </p:blipFill>
        <p:spPr>
          <a:xfrm>
            <a:off x="2809177" y="1030111"/>
            <a:ext cx="625578" cy="625578"/>
          </a:xfrm>
          <a:prstGeom prst="rect">
            <a:avLst/>
          </a:prstGeom>
        </p:spPr>
      </p:pic>
      <p:pic>
        <p:nvPicPr>
          <p:cNvPr id="28" name="Kuva 27" descr="Kokous ääriviiva">
            <a:hlinkClick r:id="rId93" action="ppaction://hlinksldjump"/>
            <a:extLst>
              <a:ext uri="{FF2B5EF4-FFF2-40B4-BE49-F238E27FC236}">
                <a16:creationId xmlns:a16="http://schemas.microsoft.com/office/drawing/2014/main" id="{6162D41D-F724-2C4E-3A8A-190D7D17D538}"/>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3881809" y="1292148"/>
            <a:ext cx="592022" cy="592022"/>
          </a:xfrm>
          <a:prstGeom prst="rect">
            <a:avLst/>
          </a:prstGeom>
        </p:spPr>
      </p:pic>
      <p:pic>
        <p:nvPicPr>
          <p:cNvPr id="52" name="Kuva 51" descr="Kestävän kehityksen sertifioitu oppilaitos logo.">
            <a:extLst>
              <a:ext uri="{FF2B5EF4-FFF2-40B4-BE49-F238E27FC236}">
                <a16:creationId xmlns:a16="http://schemas.microsoft.com/office/drawing/2014/main" id="{D54E2EA7-8072-4F7F-BC40-B016EE32F749}"/>
              </a:ext>
            </a:extLst>
          </p:cNvPr>
          <p:cNvPicPr>
            <a:picLocks noChangeAspect="1"/>
          </p:cNvPicPr>
          <p:nvPr/>
        </p:nvPicPr>
        <p:blipFill>
          <a:blip r:embed="rId96">
            <a:extLst>
              <a:ext uri="{28A0092B-C50C-407E-A947-70E740481C1C}">
                <a14:useLocalDpi xmlns:a14="http://schemas.microsoft.com/office/drawing/2010/main" val="0"/>
              </a:ext>
            </a:extLst>
          </a:blip>
          <a:stretch>
            <a:fillRect/>
          </a:stretch>
        </p:blipFill>
        <p:spPr>
          <a:xfrm>
            <a:off x="9437511" y="489896"/>
            <a:ext cx="1520337" cy="934890"/>
          </a:xfrm>
          <a:prstGeom prst="rect">
            <a:avLst/>
          </a:prstGeom>
        </p:spPr>
      </p:pic>
      <p:pic>
        <p:nvPicPr>
          <p:cNvPr id="8" name="Kuva 7" descr="Pääsylippu tasaisella täytöllä">
            <a:hlinkClick r:id="rId97" action="ppaction://hlinksldjump"/>
            <a:extLst>
              <a:ext uri="{FF2B5EF4-FFF2-40B4-BE49-F238E27FC236}">
                <a16:creationId xmlns:a16="http://schemas.microsoft.com/office/drawing/2014/main" id="{E91BADAF-ACDE-6389-CE74-61A3358B81C8}"/>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2174438" y="3207277"/>
            <a:ext cx="711129" cy="711129"/>
          </a:xfrm>
          <a:prstGeom prst="rect">
            <a:avLst/>
          </a:prstGeom>
        </p:spPr>
      </p:pic>
      <p:pic>
        <p:nvPicPr>
          <p:cNvPr id="29" name="Kuva 28" descr="Kokinhattu tasaisella täytöllä">
            <a:hlinkClick r:id="rId100" action="ppaction://hlinksldjump"/>
            <a:extLst>
              <a:ext uri="{FF2B5EF4-FFF2-40B4-BE49-F238E27FC236}">
                <a16:creationId xmlns:a16="http://schemas.microsoft.com/office/drawing/2014/main" id="{DF5DC2EF-D9D9-A3C8-3BFB-181452CB5AA0}"/>
              </a:ext>
            </a:extLst>
          </p:cNvPr>
          <p:cNvPicPr>
            <a:picLocks noChangeAspect="1"/>
          </p:cNvPicPr>
          <p:nvPr/>
        </p:nvPicPr>
        <p:blipFill>
          <a:blip r:embed="rId101">
            <a:extLst>
              <a:ext uri="{28A0092B-C50C-407E-A947-70E740481C1C}">
                <a14:useLocalDpi xmlns:a14="http://schemas.microsoft.com/office/drawing/2010/main" val="0"/>
              </a:ext>
              <a:ext uri="{96DAC541-7B7A-43D3-8B79-37D633B846F1}">
                <asvg:svgBlip xmlns:asvg="http://schemas.microsoft.com/office/drawing/2016/SVG/main" r:embed="rId102"/>
              </a:ext>
            </a:extLst>
          </a:blip>
          <a:stretch>
            <a:fillRect/>
          </a:stretch>
        </p:blipFill>
        <p:spPr>
          <a:xfrm>
            <a:off x="6669746" y="1680566"/>
            <a:ext cx="645661" cy="645661"/>
          </a:xfrm>
          <a:prstGeom prst="rect">
            <a:avLst/>
          </a:prstGeom>
        </p:spPr>
      </p:pic>
      <p:pic>
        <p:nvPicPr>
          <p:cNvPr id="31" name="Kuva 30" descr="Katedraali ääriviiva">
            <a:hlinkClick r:id="rId103" action="ppaction://hlinksldjump"/>
            <a:extLst>
              <a:ext uri="{FF2B5EF4-FFF2-40B4-BE49-F238E27FC236}">
                <a16:creationId xmlns:a16="http://schemas.microsoft.com/office/drawing/2014/main" id="{A47322AD-9172-0AAC-7123-98321EEF7973}"/>
              </a:ext>
            </a:extLst>
          </p:cNvPr>
          <p:cNvPicPr>
            <a:picLocks noChangeAspect="1"/>
          </p:cNvPicPr>
          <p:nvPr/>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2045053" y="4287548"/>
            <a:ext cx="478511" cy="478511"/>
          </a:xfrm>
          <a:prstGeom prst="rect">
            <a:avLst/>
          </a:prstGeom>
        </p:spPr>
      </p:pic>
      <p:pic>
        <p:nvPicPr>
          <p:cNvPr id="27" name="Kuva 26" descr="Ryhmämenestys ääriviiva">
            <a:hlinkClick r:id="rId106" action="ppaction://hlinksldjump"/>
            <a:extLst>
              <a:ext uri="{FF2B5EF4-FFF2-40B4-BE49-F238E27FC236}">
                <a16:creationId xmlns:a16="http://schemas.microsoft.com/office/drawing/2014/main" id="{B8C18960-F02D-5485-35E7-B2260AAC515B}"/>
              </a:ext>
            </a:extLst>
          </p:cNvPr>
          <p:cNvPicPr>
            <a:picLocks noChangeAspect="1"/>
          </p:cNvPicPr>
          <p:nvPr/>
        </p:nvPicPr>
        <p:blipFill>
          <a:blip r:embed="rId107">
            <a:extLst>
              <a:ext uri="{28A0092B-C50C-407E-A947-70E740481C1C}">
                <a14:useLocalDpi xmlns:a14="http://schemas.microsoft.com/office/drawing/2010/main" val="0"/>
              </a:ext>
              <a:ext uri="{96DAC541-7B7A-43D3-8B79-37D633B846F1}">
                <asvg:svgBlip xmlns:asvg="http://schemas.microsoft.com/office/drawing/2016/SVG/main" r:embed="rId108"/>
              </a:ext>
            </a:extLst>
          </a:blip>
          <a:stretch>
            <a:fillRect/>
          </a:stretch>
        </p:blipFill>
        <p:spPr>
          <a:xfrm>
            <a:off x="9702930" y="3602916"/>
            <a:ext cx="700565" cy="700565"/>
          </a:xfrm>
          <a:prstGeom prst="rect">
            <a:avLst/>
          </a:prstGeom>
        </p:spPr>
      </p:pic>
      <p:pic>
        <p:nvPicPr>
          <p:cNvPr id="33" name="Kuva 32" descr="Käärö ääriviiva">
            <a:hlinkClick r:id="rId109" action="ppaction://hlinksldjump"/>
            <a:extLst>
              <a:ext uri="{FF2B5EF4-FFF2-40B4-BE49-F238E27FC236}">
                <a16:creationId xmlns:a16="http://schemas.microsoft.com/office/drawing/2014/main" id="{A0B6026B-D526-317C-5AA9-206DEA24BA31}"/>
              </a:ext>
            </a:extLst>
          </p:cNvPr>
          <p:cNvPicPr>
            <a:picLocks noChangeAspect="1"/>
          </p:cNvPicPr>
          <p:nvPr/>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2602790" y="4267248"/>
            <a:ext cx="539754" cy="539754"/>
          </a:xfrm>
          <a:prstGeom prst="rect">
            <a:avLst/>
          </a:prstGeom>
        </p:spPr>
      </p:pic>
      <p:pic>
        <p:nvPicPr>
          <p:cNvPr id="30" name="Kuva 29" descr="Bento-rasia ääriviiva">
            <a:hlinkClick r:id="rId52" action="ppaction://hlinksldjump"/>
            <a:extLst>
              <a:ext uri="{FF2B5EF4-FFF2-40B4-BE49-F238E27FC236}">
                <a16:creationId xmlns:a16="http://schemas.microsoft.com/office/drawing/2014/main" id="{86700D0D-E1A3-2563-70CE-0101AB843C94}"/>
              </a:ext>
            </a:extLst>
          </p:cNvPr>
          <p:cNvPicPr>
            <a:picLocks noChangeAspect="1"/>
          </p:cNvPicPr>
          <p:nvPr/>
        </p:nvPicPr>
        <p:blipFill>
          <a:blip r:embed="rId112">
            <a:extLst>
              <a:ext uri="{28A0092B-C50C-407E-A947-70E740481C1C}">
                <a14:useLocalDpi xmlns:a14="http://schemas.microsoft.com/office/drawing/2010/main" val="0"/>
              </a:ext>
              <a:ext uri="{96DAC541-7B7A-43D3-8B79-37D633B846F1}">
                <asvg:svgBlip xmlns:asvg="http://schemas.microsoft.com/office/drawing/2016/SVG/main" r:embed="rId113"/>
              </a:ext>
            </a:extLst>
          </a:blip>
          <a:stretch>
            <a:fillRect/>
          </a:stretch>
        </p:blipFill>
        <p:spPr>
          <a:xfrm>
            <a:off x="4247450" y="1808719"/>
            <a:ext cx="580582" cy="580582"/>
          </a:xfrm>
          <a:prstGeom prst="rect">
            <a:avLst/>
          </a:prstGeom>
        </p:spPr>
      </p:pic>
    </p:spTree>
    <p:extLst>
      <p:ext uri="{BB962C8B-B14F-4D97-AF65-F5344CB8AC3E}">
        <p14:creationId xmlns:p14="http://schemas.microsoft.com/office/powerpoint/2010/main" val="307712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439778"/>
            <a:ext cx="10515600" cy="1325563"/>
          </a:xfrm>
        </p:spPr>
        <p:txBody>
          <a:bodyPr>
            <a:normAutofit/>
          </a:bodyPr>
          <a:lstStyle/>
          <a:p>
            <a:r>
              <a:rPr lang="fi-FI" dirty="0"/>
              <a:t>Opiskelijayhdistys osallistuu hyvinvointipäivien suunnitteluun</a:t>
            </a:r>
          </a:p>
        </p:txBody>
      </p:sp>
      <p:sp>
        <p:nvSpPr>
          <p:cNvPr id="3" name="Sisällön paikkamerkki 2">
            <a:extLst>
              <a:ext uri="{FF2B5EF4-FFF2-40B4-BE49-F238E27FC236}">
                <a16:creationId xmlns:a16="http://schemas.microsoft.com/office/drawing/2014/main" id="{F6DC8323-4941-4BF1-BBD8-524F194DDB0C}"/>
              </a:ext>
            </a:extLst>
          </p:cNvPr>
          <p:cNvSpPr>
            <a:spLocks noGrp="1"/>
          </p:cNvSpPr>
          <p:nvPr>
            <p:ph idx="1"/>
          </p:nvPr>
        </p:nvSpPr>
        <p:spPr>
          <a:xfrm>
            <a:off x="838200" y="2014279"/>
            <a:ext cx="8165123" cy="2357657"/>
          </a:xfrm>
        </p:spPr>
        <p:txBody>
          <a:bodyPr>
            <a:normAutofit/>
          </a:bodyPr>
          <a:lstStyle/>
          <a:p>
            <a:r>
              <a:rPr lang="fi-FI" sz="1800" dirty="0"/>
              <a:t>Opiskelijayhdistys osallistui viikon 2022/40 hyvinvointiviikon suunnitteluun, yhdessä opettajista ja päälliköistä koostuvan ryhmän kanssa. Opiskelijayhdistys esittäytyi itsekin </a:t>
            </a:r>
            <a:r>
              <a:rPr lang="fi-FI" sz="1800" dirty="0" err="1"/>
              <a:t>TEAMSin</a:t>
            </a:r>
            <a:r>
              <a:rPr lang="fi-FI" sz="1800" dirty="0"/>
              <a:t> kautta.</a:t>
            </a:r>
          </a:p>
          <a:p>
            <a:r>
              <a:rPr lang="fi-FI" sz="1800" dirty="0"/>
              <a:t>Jatkossa opiskelijayhdistyksen edustaja on mukana hyvinvointipäivien ja viikkojen suunnittelussa ja toteutuksessa.</a:t>
            </a:r>
          </a:p>
          <a:p>
            <a:endParaRPr lang="fi-FI" sz="1800" dirty="0"/>
          </a:p>
        </p:txBody>
      </p:sp>
      <p:pic>
        <p:nvPicPr>
          <p:cNvPr id="6" name="Kuva 5">
            <a:extLst>
              <a:ext uri="{FF2B5EF4-FFF2-40B4-BE49-F238E27FC236}">
                <a16:creationId xmlns:a16="http://schemas.microsoft.com/office/drawing/2014/main" id="{FAC104B0-0BE8-4157-8229-80732BA51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003" y="5122223"/>
            <a:ext cx="1281251" cy="1281251"/>
          </a:xfrm>
          <a:prstGeom prst="rect">
            <a:avLst/>
          </a:prstGeom>
        </p:spPr>
      </p:pic>
      <p:pic>
        <p:nvPicPr>
          <p:cNvPr id="7" name="Kuva 6">
            <a:extLst>
              <a:ext uri="{FF2B5EF4-FFF2-40B4-BE49-F238E27FC236}">
                <a16:creationId xmlns:a16="http://schemas.microsoft.com/office/drawing/2014/main" id="{92E67722-A7E6-4BFA-B0B5-F9876B276404}"/>
              </a:ext>
            </a:extLst>
          </p:cNvPr>
          <p:cNvPicPr>
            <a:picLocks noChangeAspect="1"/>
          </p:cNvPicPr>
          <p:nvPr/>
        </p:nvPicPr>
        <p:blipFill>
          <a:blip r:embed="rId4"/>
          <a:stretch>
            <a:fillRect/>
          </a:stretch>
        </p:blipFill>
        <p:spPr>
          <a:xfrm>
            <a:off x="4023088" y="5129344"/>
            <a:ext cx="1277749" cy="1274129"/>
          </a:xfrm>
          <a:prstGeom prst="rect">
            <a:avLst/>
          </a:prstGeom>
        </p:spPr>
      </p:pic>
      <p:pic>
        <p:nvPicPr>
          <p:cNvPr id="10" name="Kuva 9">
            <a:extLst>
              <a:ext uri="{FF2B5EF4-FFF2-40B4-BE49-F238E27FC236}">
                <a16:creationId xmlns:a16="http://schemas.microsoft.com/office/drawing/2014/main" id="{2A617180-2E35-4F90-86DE-8E6116A06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332" y="5122222"/>
            <a:ext cx="1281251" cy="1281251"/>
          </a:xfrm>
          <a:prstGeom prst="rect">
            <a:avLst/>
          </a:prstGeom>
        </p:spPr>
      </p:pic>
      <p:pic>
        <p:nvPicPr>
          <p:cNvPr id="11" name="Kuva 10">
            <a:hlinkClick r:id="rId6" action="ppaction://hlinksldjump"/>
            <a:extLst>
              <a:ext uri="{FF2B5EF4-FFF2-40B4-BE49-F238E27FC236}">
                <a16:creationId xmlns:a16="http://schemas.microsoft.com/office/drawing/2014/main" id="{4B8304AD-41B3-45CC-AAA9-F76656EAB0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40953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214609"/>
            <a:ext cx="7029659" cy="1894588"/>
          </a:xfrm>
        </p:spPr>
        <p:txBody>
          <a:bodyPr>
            <a:normAutofit fontScale="90000"/>
          </a:bodyPr>
          <a:lstStyle/>
          <a:p>
            <a:r>
              <a:rPr lang="fi-FI" dirty="0" err="1"/>
              <a:t>Rasekolaiset</a:t>
            </a:r>
            <a:r>
              <a:rPr lang="fi-FI" dirty="0"/>
              <a:t> pyöräilivät  ja kävelivät vuonna 2022 </a:t>
            </a:r>
          </a:p>
        </p:txBody>
      </p:sp>
      <p:sp>
        <p:nvSpPr>
          <p:cNvPr id="3" name="Sisällön paikkamerkki 2">
            <a:extLst>
              <a:ext uri="{FF2B5EF4-FFF2-40B4-BE49-F238E27FC236}">
                <a16:creationId xmlns:a16="http://schemas.microsoft.com/office/drawing/2014/main" id="{52467649-8DFF-4597-B041-6D1AC01C6662}"/>
              </a:ext>
            </a:extLst>
          </p:cNvPr>
          <p:cNvSpPr>
            <a:spLocks noGrp="1"/>
          </p:cNvSpPr>
          <p:nvPr>
            <p:ph idx="1"/>
          </p:nvPr>
        </p:nvSpPr>
        <p:spPr>
          <a:xfrm>
            <a:off x="838200" y="1986512"/>
            <a:ext cx="8918749" cy="3766272"/>
          </a:xfrm>
        </p:spPr>
        <p:txBody>
          <a:bodyPr>
            <a:normAutofit/>
          </a:bodyPr>
          <a:lstStyle/>
          <a:p>
            <a:r>
              <a:rPr lang="fi-FI" sz="1800" dirty="0"/>
              <a:t>Rasekolla on joukkueet kilometrikisassa ja kävelykilometrikisassa</a:t>
            </a:r>
          </a:p>
          <a:p>
            <a:r>
              <a:rPr lang="fi-FI" sz="1800" dirty="0"/>
              <a:t>Henkilöstömme ja yksi opiskelija pienensi hiilijalanjälkeä valitsemalla auton sijasta pyörän tai kävelyn</a:t>
            </a:r>
          </a:p>
        </p:txBody>
      </p:sp>
      <p:pic>
        <p:nvPicPr>
          <p:cNvPr id="13" name="Kuva 12">
            <a:extLst>
              <a:ext uri="{FF2B5EF4-FFF2-40B4-BE49-F238E27FC236}">
                <a16:creationId xmlns:a16="http://schemas.microsoft.com/office/drawing/2014/main" id="{6A8243F5-DE7E-4B5F-850C-1AA73673C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382" y="3115562"/>
            <a:ext cx="1638528" cy="3286583"/>
          </a:xfrm>
          <a:prstGeom prst="rect">
            <a:avLst/>
          </a:prstGeom>
        </p:spPr>
      </p:pic>
      <p:pic>
        <p:nvPicPr>
          <p:cNvPr id="15" name="Kuva 14">
            <a:extLst>
              <a:ext uri="{FF2B5EF4-FFF2-40B4-BE49-F238E27FC236}">
                <a16:creationId xmlns:a16="http://schemas.microsoft.com/office/drawing/2014/main" id="{342CE494-DFC8-4C39-869E-EDE65C491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603" y="3115562"/>
            <a:ext cx="2313583" cy="3375195"/>
          </a:xfrm>
          <a:prstGeom prst="rect">
            <a:avLst/>
          </a:prstGeom>
        </p:spPr>
      </p:pic>
      <p:pic>
        <p:nvPicPr>
          <p:cNvPr id="17" name="Kuva 16">
            <a:extLst>
              <a:ext uri="{FF2B5EF4-FFF2-40B4-BE49-F238E27FC236}">
                <a16:creationId xmlns:a16="http://schemas.microsoft.com/office/drawing/2014/main" id="{96D97209-45AD-421E-94A3-8B0790FED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279" y="3115562"/>
            <a:ext cx="1716629" cy="3286583"/>
          </a:xfrm>
          <a:prstGeom prst="rect">
            <a:avLst/>
          </a:prstGeom>
        </p:spPr>
      </p:pic>
      <p:pic>
        <p:nvPicPr>
          <p:cNvPr id="9" name="Kuva 8">
            <a:extLst>
              <a:ext uri="{FF2B5EF4-FFF2-40B4-BE49-F238E27FC236}">
                <a16:creationId xmlns:a16="http://schemas.microsoft.com/office/drawing/2014/main" id="{B0447AF3-3C3A-4E53-8806-49C656E8FF72}"/>
              </a:ext>
            </a:extLst>
          </p:cNvPr>
          <p:cNvPicPr>
            <a:picLocks noChangeAspect="1"/>
          </p:cNvPicPr>
          <p:nvPr/>
        </p:nvPicPr>
        <p:blipFill>
          <a:blip r:embed="rId6"/>
          <a:stretch>
            <a:fillRect/>
          </a:stretch>
        </p:blipFill>
        <p:spPr>
          <a:xfrm>
            <a:off x="942147" y="5175629"/>
            <a:ext cx="1260852" cy="1262638"/>
          </a:xfrm>
          <a:prstGeom prst="rect">
            <a:avLst/>
          </a:prstGeom>
        </p:spPr>
      </p:pic>
      <p:pic>
        <p:nvPicPr>
          <p:cNvPr id="10" name="Kuva 9">
            <a:hlinkClick r:id="rId7" action="ppaction://hlinksldjump"/>
            <a:extLst>
              <a:ext uri="{FF2B5EF4-FFF2-40B4-BE49-F238E27FC236}">
                <a16:creationId xmlns:a16="http://schemas.microsoft.com/office/drawing/2014/main" id="{86D0BD8C-82B0-4E43-A674-1C1159997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27135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38200" y="263627"/>
            <a:ext cx="10515600" cy="1325563"/>
          </a:xfrm>
        </p:spPr>
        <p:txBody>
          <a:bodyPr>
            <a:normAutofit/>
          </a:bodyPr>
          <a:lstStyle/>
          <a:p>
            <a:r>
              <a:rPr lang="fi-FI" dirty="0"/>
              <a:t>OKKA-säätiön sertifikaatti</a:t>
            </a:r>
          </a:p>
        </p:txBody>
      </p:sp>
      <p:sp>
        <p:nvSpPr>
          <p:cNvPr id="4" name="Tekstiruutu 3">
            <a:extLst>
              <a:ext uri="{FF2B5EF4-FFF2-40B4-BE49-F238E27FC236}">
                <a16:creationId xmlns:a16="http://schemas.microsoft.com/office/drawing/2014/main" id="{5AAD6272-7714-4682-B4D3-0F4868A44DDE}"/>
              </a:ext>
            </a:extLst>
          </p:cNvPr>
          <p:cNvSpPr txBox="1"/>
          <p:nvPr/>
        </p:nvSpPr>
        <p:spPr>
          <a:xfrm>
            <a:off x="3944459" y="2283154"/>
            <a:ext cx="5845583" cy="3970318"/>
          </a:xfrm>
          <a:prstGeom prst="rect">
            <a:avLst/>
          </a:prstGeom>
          <a:noFill/>
        </p:spPr>
        <p:txBody>
          <a:bodyPr wrap="square" rtlCol="0">
            <a:spAutoFit/>
          </a:bodyPr>
          <a:lstStyle/>
          <a:p>
            <a:r>
              <a:rPr lang="fi-FI" dirty="0" err="1">
                <a:solidFill>
                  <a:srgbClr val="1E3255"/>
                </a:solidFill>
                <a:latin typeface="Nunito Sans" panose="00000500000000000000" pitchFamily="2" charset="0"/>
              </a:rPr>
              <a:t>Rasekolle</a:t>
            </a:r>
            <a:r>
              <a:rPr lang="fi-FI" dirty="0"/>
              <a:t> </a:t>
            </a:r>
            <a:r>
              <a:rPr lang="fi-FI" dirty="0">
                <a:solidFill>
                  <a:srgbClr val="1E3255"/>
                </a:solidFill>
                <a:latin typeface="Nunito Sans" panose="00000500000000000000" pitchFamily="2" charset="0"/>
              </a:rPr>
              <a:t>myönnettiin 27.10.2022 OKKA-säätiön kestävän tulevaisuuden indikaattoreiden sertifikaatti.</a:t>
            </a:r>
          </a:p>
          <a:p>
            <a:endParaRPr lang="fi-FI" dirty="0">
              <a:solidFill>
                <a:srgbClr val="1E3255"/>
              </a:solidFill>
              <a:latin typeface="Nunito Sans" panose="00000500000000000000" pitchFamily="2" charset="0"/>
            </a:endParaRPr>
          </a:p>
          <a:p>
            <a:r>
              <a:rPr lang="fi-FI" dirty="0">
                <a:solidFill>
                  <a:srgbClr val="1E3255"/>
                </a:solidFill>
                <a:latin typeface="Nunito Sans" panose="00000500000000000000" pitchFamily="2" charset="0"/>
              </a:rPr>
              <a:t>Rasekossa sertifiointiin valmistautuminen oli yli vuoden kestävä projekti, jossa tuotiin </a:t>
            </a:r>
            <a:r>
              <a:rPr lang="fi-FI" dirty="0" err="1">
                <a:solidFill>
                  <a:srgbClr val="1E3255"/>
                </a:solidFill>
                <a:latin typeface="Nunito Sans" panose="00000500000000000000" pitchFamily="2" charset="0"/>
              </a:rPr>
              <a:t>rasekolaisten</a:t>
            </a:r>
            <a:r>
              <a:rPr lang="fi-FI" dirty="0">
                <a:solidFill>
                  <a:srgbClr val="1E3255"/>
                </a:solidFill>
                <a:latin typeface="Nunito Sans" panose="00000500000000000000" pitchFamily="2" charset="0"/>
              </a:rPr>
              <a:t> kestävän kehityksen toimia näkyviin ja laadittiin itsearvioinnin tulosten perusteella kolmen vuoden kehittämissuunnitelma henkilöstön ja sidosryhmien tarpeita kuulleen.</a:t>
            </a:r>
          </a:p>
          <a:p>
            <a:endParaRPr lang="fi-FI" dirty="0">
              <a:solidFill>
                <a:srgbClr val="1E3255"/>
              </a:solidFill>
              <a:latin typeface="Nunito Sans" panose="00000500000000000000" pitchFamily="2" charset="0"/>
            </a:endParaRPr>
          </a:p>
          <a:p>
            <a:r>
              <a:rPr lang="fi-FI" dirty="0">
                <a:solidFill>
                  <a:srgbClr val="1E3255"/>
                </a:solidFill>
                <a:latin typeface="Nunito Sans" panose="00000500000000000000" pitchFamily="2" charset="0"/>
              </a:rPr>
              <a:t>Kehittämissuunnitelman toimia voi seurata tämän muun muassa tämän esityksen aloitus koontisivulla.</a:t>
            </a:r>
          </a:p>
          <a:p>
            <a:endParaRPr lang="fi-FI" dirty="0">
              <a:solidFill>
                <a:srgbClr val="1E3255"/>
              </a:solidFill>
              <a:latin typeface="Nunito Sans" panose="00000500000000000000" pitchFamily="2" charset="0"/>
            </a:endParaRPr>
          </a:p>
          <a:p>
            <a:endParaRPr lang="fi-FI" dirty="0">
              <a:solidFill>
                <a:srgbClr val="1E3255"/>
              </a:solidFill>
              <a:latin typeface="Nunito Sans" panose="00000500000000000000" pitchFamily="2" charset="0"/>
            </a:endParaRPr>
          </a:p>
        </p:txBody>
      </p:sp>
      <p:pic>
        <p:nvPicPr>
          <p:cNvPr id="7" name="Kuva 6">
            <a:extLst>
              <a:ext uri="{FF2B5EF4-FFF2-40B4-BE49-F238E27FC236}">
                <a16:creationId xmlns:a16="http://schemas.microsoft.com/office/drawing/2014/main" id="{A5BD794A-B594-4A67-B8B6-C204D2913395}"/>
              </a:ext>
            </a:extLst>
          </p:cNvPr>
          <p:cNvPicPr>
            <a:picLocks noChangeAspect="1"/>
          </p:cNvPicPr>
          <p:nvPr/>
        </p:nvPicPr>
        <p:blipFill>
          <a:blip r:embed="rId3"/>
          <a:stretch>
            <a:fillRect/>
          </a:stretch>
        </p:blipFill>
        <p:spPr>
          <a:xfrm>
            <a:off x="976860" y="5084588"/>
            <a:ext cx="1260852" cy="1260852"/>
          </a:xfrm>
          <a:prstGeom prst="rect">
            <a:avLst/>
          </a:prstGeom>
        </p:spPr>
      </p:pic>
      <p:pic>
        <p:nvPicPr>
          <p:cNvPr id="10" name="Kuva 9">
            <a:extLst>
              <a:ext uri="{FF2B5EF4-FFF2-40B4-BE49-F238E27FC236}">
                <a16:creationId xmlns:a16="http://schemas.microsoft.com/office/drawing/2014/main" id="{E8AC1304-4747-4244-A975-14F7E487E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639" y="5084588"/>
            <a:ext cx="1281251" cy="1281251"/>
          </a:xfrm>
          <a:prstGeom prst="rect">
            <a:avLst/>
          </a:prstGeom>
        </p:spPr>
      </p:pic>
      <p:pic>
        <p:nvPicPr>
          <p:cNvPr id="14" name="Kuva 13" descr="Kestävän kehityksen sertifioitu oppilaitos logo.">
            <a:extLst>
              <a:ext uri="{FF2B5EF4-FFF2-40B4-BE49-F238E27FC236}">
                <a16:creationId xmlns:a16="http://schemas.microsoft.com/office/drawing/2014/main" id="{B353B936-A821-40C7-8A85-54C0ACDCC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860" y="1773412"/>
            <a:ext cx="2692351" cy="1655588"/>
          </a:xfrm>
          <a:prstGeom prst="rect">
            <a:avLst/>
          </a:prstGeom>
        </p:spPr>
      </p:pic>
      <p:pic>
        <p:nvPicPr>
          <p:cNvPr id="15" name="Kuva 14">
            <a:hlinkClick r:id="rId6" action="ppaction://hlinksldjump"/>
            <a:extLst>
              <a:ext uri="{FF2B5EF4-FFF2-40B4-BE49-F238E27FC236}">
                <a16:creationId xmlns:a16="http://schemas.microsoft.com/office/drawing/2014/main" id="{54B96AB9-64A6-4A82-A577-F38C357C30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156069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918587" y="439778"/>
            <a:ext cx="10515600" cy="1325563"/>
          </a:xfrm>
        </p:spPr>
        <p:txBody>
          <a:bodyPr/>
          <a:lstStyle/>
          <a:p>
            <a:r>
              <a:rPr lang="fi-FI" dirty="0"/>
              <a:t>Kestävän kehityksen työryhmä</a:t>
            </a:r>
          </a:p>
        </p:txBody>
      </p:sp>
      <p:sp>
        <p:nvSpPr>
          <p:cNvPr id="3" name="Sisällön paikkamerkki 2">
            <a:extLst>
              <a:ext uri="{FF2B5EF4-FFF2-40B4-BE49-F238E27FC236}">
                <a16:creationId xmlns:a16="http://schemas.microsoft.com/office/drawing/2014/main" id="{52467649-8DFF-4597-B041-6D1AC01C6662}"/>
              </a:ext>
            </a:extLst>
          </p:cNvPr>
          <p:cNvSpPr>
            <a:spLocks noGrp="1"/>
          </p:cNvSpPr>
          <p:nvPr>
            <p:ph idx="1"/>
          </p:nvPr>
        </p:nvSpPr>
        <p:spPr>
          <a:xfrm>
            <a:off x="918587" y="1723204"/>
            <a:ext cx="10515600" cy="1046581"/>
          </a:xfrm>
        </p:spPr>
        <p:txBody>
          <a:bodyPr>
            <a:normAutofit/>
          </a:bodyPr>
          <a:lstStyle/>
          <a:p>
            <a:r>
              <a:rPr lang="fi-FI" sz="1800" dirty="0"/>
              <a:t>Kestävän kehityksen työryhmän jäseniä ovat syksyllä 2023</a:t>
            </a:r>
          </a:p>
          <a:p>
            <a:r>
              <a:rPr lang="fi-FI" sz="1800" dirty="0"/>
              <a:t>Työryhmän teema syksyllä 2023 on hiilikädenjälki</a:t>
            </a:r>
          </a:p>
        </p:txBody>
      </p:sp>
      <p:pic>
        <p:nvPicPr>
          <p:cNvPr id="6" name="Kuva 5">
            <a:extLst>
              <a:ext uri="{FF2B5EF4-FFF2-40B4-BE49-F238E27FC236}">
                <a16:creationId xmlns:a16="http://schemas.microsoft.com/office/drawing/2014/main" id="{009E6C42-AE48-43A3-AEDD-EF6D3D6DC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46" y="5066631"/>
            <a:ext cx="1281251" cy="1281251"/>
          </a:xfrm>
          <a:prstGeom prst="rect">
            <a:avLst/>
          </a:prstGeom>
        </p:spPr>
      </p:pic>
      <p:pic>
        <p:nvPicPr>
          <p:cNvPr id="7" name="Kuva 6">
            <a:extLst>
              <a:ext uri="{FF2B5EF4-FFF2-40B4-BE49-F238E27FC236}">
                <a16:creationId xmlns:a16="http://schemas.microsoft.com/office/drawing/2014/main" id="{20A353B1-A7CF-4482-869E-67CAA6100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689" y="5066632"/>
            <a:ext cx="1281251" cy="1281251"/>
          </a:xfrm>
          <a:prstGeom prst="rect">
            <a:avLst/>
          </a:prstGeom>
        </p:spPr>
      </p:pic>
      <p:sp>
        <p:nvSpPr>
          <p:cNvPr id="9" name="Tekstiruutu 8">
            <a:extLst>
              <a:ext uri="{FF2B5EF4-FFF2-40B4-BE49-F238E27FC236}">
                <a16:creationId xmlns:a16="http://schemas.microsoft.com/office/drawing/2014/main" id="{C70319BD-361A-4C49-BF3B-EE134BF89FBC}"/>
              </a:ext>
            </a:extLst>
          </p:cNvPr>
          <p:cNvSpPr txBox="1"/>
          <p:nvPr/>
        </p:nvSpPr>
        <p:spPr>
          <a:xfrm>
            <a:off x="669036" y="2861857"/>
            <a:ext cx="7019966" cy="1200329"/>
          </a:xfrm>
          <a:prstGeom prst="rect">
            <a:avLst/>
          </a:prstGeom>
          <a:noFill/>
        </p:spPr>
        <p:txBody>
          <a:bodyPr wrap="square">
            <a:spAutoFit/>
          </a:bodyPr>
          <a:lstStyle/>
          <a:p>
            <a:pPr marL="742950" lvl="1" indent="-285750">
              <a:buFont typeface="Arial" panose="020B0604020202020204" pitchFamily="34" charset="0"/>
              <a:buChar char="•"/>
            </a:pPr>
            <a:r>
              <a:rPr lang="fi-FI" sz="1800" dirty="0">
                <a:solidFill>
                  <a:srgbClr val="1B3359"/>
                </a:solidFill>
                <a:latin typeface="Nunito Sans Light" panose="00000400000000000000" pitchFamily="2" charset="0"/>
              </a:rPr>
              <a:t>Johtava rehtori</a:t>
            </a:r>
          </a:p>
          <a:p>
            <a:pPr marL="742950" lvl="1" indent="-285750">
              <a:buFont typeface="Arial" panose="020B0604020202020204" pitchFamily="34" charset="0"/>
              <a:buChar char="•"/>
            </a:pPr>
            <a:r>
              <a:rPr lang="fi-FI" sz="1800" dirty="0">
                <a:solidFill>
                  <a:srgbClr val="1B3359"/>
                </a:solidFill>
                <a:latin typeface="Nunito Sans Light" panose="00000400000000000000" pitchFamily="2" charset="0"/>
              </a:rPr>
              <a:t>Palvelupäällikkö</a:t>
            </a:r>
          </a:p>
          <a:p>
            <a:pPr marL="742950" lvl="1" indent="-285750">
              <a:buFont typeface="Arial" panose="020B0604020202020204" pitchFamily="34" charset="0"/>
              <a:buChar char="•"/>
            </a:pPr>
            <a:r>
              <a:rPr lang="fi-FI" sz="1800" dirty="0">
                <a:solidFill>
                  <a:srgbClr val="1B3359"/>
                </a:solidFill>
                <a:latin typeface="Nunito Sans Light" panose="00000400000000000000" pitchFamily="2" charset="0"/>
              </a:rPr>
              <a:t>Ruokapalvelupäällikkö</a:t>
            </a:r>
          </a:p>
          <a:p>
            <a:pPr marL="742950" lvl="1" indent="-285750">
              <a:buFont typeface="Arial" panose="020B0604020202020204" pitchFamily="34" charset="0"/>
              <a:buChar char="•"/>
            </a:pPr>
            <a:r>
              <a:rPr lang="fi-FI" sz="1800" dirty="0">
                <a:solidFill>
                  <a:srgbClr val="1B3359"/>
                </a:solidFill>
                <a:latin typeface="Nunito Sans Light" panose="00000400000000000000" pitchFamily="2" charset="0"/>
              </a:rPr>
              <a:t>Kiinteistöpäällikkö</a:t>
            </a:r>
          </a:p>
        </p:txBody>
      </p:sp>
      <p:sp>
        <p:nvSpPr>
          <p:cNvPr id="11" name="Tekstiruutu 10">
            <a:extLst>
              <a:ext uri="{FF2B5EF4-FFF2-40B4-BE49-F238E27FC236}">
                <a16:creationId xmlns:a16="http://schemas.microsoft.com/office/drawing/2014/main" id="{6A5D2E9E-E95C-4CBA-8D17-1A0394F61A29}"/>
              </a:ext>
            </a:extLst>
          </p:cNvPr>
          <p:cNvSpPr txBox="1"/>
          <p:nvPr/>
        </p:nvSpPr>
        <p:spPr>
          <a:xfrm>
            <a:off x="4179019" y="2836781"/>
            <a:ext cx="6094324" cy="1477328"/>
          </a:xfrm>
          <a:prstGeom prst="rect">
            <a:avLst/>
          </a:prstGeom>
          <a:noFill/>
        </p:spPr>
        <p:txBody>
          <a:bodyPr wrap="square">
            <a:spAutoFit/>
          </a:bodyPr>
          <a:lstStyle/>
          <a:p>
            <a:pPr marL="742950" lvl="1" indent="-285750">
              <a:buFont typeface="Arial" panose="020B0604020202020204" pitchFamily="34" charset="0"/>
              <a:buChar char="•"/>
            </a:pPr>
            <a:r>
              <a:rPr lang="fi-FI" sz="1800" dirty="0">
                <a:solidFill>
                  <a:srgbClr val="1E3255"/>
                </a:solidFill>
                <a:latin typeface="Nunito Sans Light" panose="00000400000000000000" pitchFamily="2" charset="0"/>
              </a:rPr>
              <a:t>Opiskelija </a:t>
            </a:r>
          </a:p>
          <a:p>
            <a:pPr marL="742950" lvl="1" indent="-285750">
              <a:buFont typeface="Arial" panose="020B0604020202020204" pitchFamily="34" charset="0"/>
              <a:buChar char="•"/>
            </a:pPr>
            <a:r>
              <a:rPr lang="fi-FI" sz="1800" dirty="0">
                <a:solidFill>
                  <a:srgbClr val="1E3255"/>
                </a:solidFill>
                <a:latin typeface="Nunito Sans Light" panose="00000400000000000000" pitchFamily="2" charset="0"/>
              </a:rPr>
              <a:t>Opettaja YTO</a:t>
            </a:r>
          </a:p>
          <a:p>
            <a:pPr marL="742950" lvl="1" indent="-285750">
              <a:buFont typeface="Arial" panose="020B0604020202020204" pitchFamily="34" charset="0"/>
              <a:buChar char="•"/>
            </a:pPr>
            <a:r>
              <a:rPr lang="fi-FI" sz="1800" dirty="0">
                <a:solidFill>
                  <a:srgbClr val="1E3255"/>
                </a:solidFill>
                <a:latin typeface="Nunito Sans Light" panose="00000400000000000000" pitchFamily="2" charset="0"/>
              </a:rPr>
              <a:t>Opettaja </a:t>
            </a:r>
            <a:r>
              <a:rPr lang="fi-FI" sz="1800" dirty="0" err="1">
                <a:solidFill>
                  <a:srgbClr val="1E3255"/>
                </a:solidFill>
                <a:latin typeface="Nunito Sans Light" panose="00000400000000000000" pitchFamily="2" charset="0"/>
              </a:rPr>
              <a:t>Pupa</a:t>
            </a:r>
            <a:endParaRPr lang="fi-FI" sz="1800" dirty="0">
              <a:solidFill>
                <a:srgbClr val="1E3255"/>
              </a:solidFill>
              <a:latin typeface="Nunito Sans Light" panose="00000400000000000000" pitchFamily="2" charset="0"/>
            </a:endParaRPr>
          </a:p>
          <a:p>
            <a:pPr marL="742950" lvl="1" indent="-285750">
              <a:buFont typeface="Arial" panose="020B0604020202020204" pitchFamily="34" charset="0"/>
              <a:buChar char="•"/>
            </a:pPr>
            <a:r>
              <a:rPr lang="fi-FI" sz="1800" dirty="0">
                <a:solidFill>
                  <a:srgbClr val="1E3255"/>
                </a:solidFill>
                <a:latin typeface="Nunito Sans Light" panose="00000400000000000000" pitchFamily="2" charset="0"/>
              </a:rPr>
              <a:t>Opettaja Rakennus</a:t>
            </a:r>
          </a:p>
          <a:p>
            <a:pPr marL="742950" lvl="1" indent="-285750">
              <a:buFont typeface="Arial" panose="020B0604020202020204" pitchFamily="34" charset="0"/>
              <a:buChar char="•"/>
            </a:pPr>
            <a:r>
              <a:rPr lang="fi-FI" sz="1800" dirty="0">
                <a:solidFill>
                  <a:srgbClr val="1E3255"/>
                </a:solidFill>
                <a:latin typeface="Nunito Sans Light" panose="00000400000000000000" pitchFamily="2" charset="0"/>
              </a:rPr>
              <a:t>Opettaja Rakennus</a:t>
            </a:r>
          </a:p>
        </p:txBody>
      </p:sp>
      <p:pic>
        <p:nvPicPr>
          <p:cNvPr id="14" name="Kuva 13">
            <a:hlinkClick r:id="rId5" action="ppaction://hlinksldjump"/>
            <a:extLst>
              <a:ext uri="{FF2B5EF4-FFF2-40B4-BE49-F238E27FC236}">
                <a16:creationId xmlns:a16="http://schemas.microsoft.com/office/drawing/2014/main" id="{DE7556BB-0DD3-4DD9-B1DD-B094023B39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359880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7A27399-7791-4EDF-BE8A-1DCAABD2CE2E}"/>
              </a:ext>
            </a:extLst>
          </p:cNvPr>
          <p:cNvSpPr>
            <a:spLocks noGrp="1"/>
          </p:cNvSpPr>
          <p:nvPr>
            <p:ph type="title"/>
          </p:nvPr>
        </p:nvSpPr>
        <p:spPr>
          <a:xfrm>
            <a:off x="868346" y="527555"/>
            <a:ext cx="10515600" cy="1325563"/>
          </a:xfrm>
        </p:spPr>
        <p:txBody>
          <a:bodyPr>
            <a:normAutofit/>
          </a:bodyPr>
          <a:lstStyle/>
          <a:p>
            <a:r>
              <a:rPr lang="fi-FI" dirty="0"/>
              <a:t>Ympäristömittarit toimintasuunnitelmaan</a:t>
            </a:r>
          </a:p>
        </p:txBody>
      </p:sp>
      <p:sp>
        <p:nvSpPr>
          <p:cNvPr id="6" name="Sisällön paikkamerkki 5">
            <a:extLst>
              <a:ext uri="{FF2B5EF4-FFF2-40B4-BE49-F238E27FC236}">
                <a16:creationId xmlns:a16="http://schemas.microsoft.com/office/drawing/2014/main" id="{0F988AD2-8101-47AD-9440-07E22B272234}"/>
              </a:ext>
            </a:extLst>
          </p:cNvPr>
          <p:cNvSpPr>
            <a:spLocks noGrp="1"/>
          </p:cNvSpPr>
          <p:nvPr>
            <p:ph idx="1"/>
          </p:nvPr>
        </p:nvSpPr>
        <p:spPr>
          <a:xfrm>
            <a:off x="868346" y="2006600"/>
            <a:ext cx="10515600" cy="1902209"/>
          </a:xfrm>
        </p:spPr>
        <p:txBody>
          <a:bodyPr>
            <a:normAutofit/>
          </a:bodyPr>
          <a:lstStyle/>
          <a:p>
            <a:pPr marL="0" indent="0">
              <a:buNone/>
            </a:pPr>
            <a:r>
              <a:rPr lang="fi-FI" sz="1800" dirty="0"/>
              <a:t>Rasekon 2023 – 2025 toimintasuunnitelmaan lisättiin ympäristötekoja mittaavia mittareita</a:t>
            </a:r>
          </a:p>
          <a:p>
            <a:pPr marL="342900" indent="-342900">
              <a:buFont typeface="+mj-lt"/>
              <a:buAutoNum type="arabicPeriod"/>
            </a:pPr>
            <a:r>
              <a:rPr lang="fi-FI" sz="1800" dirty="0"/>
              <a:t>Tavoitteena on ympäristöohjelma osaksi toimintajärjestelmää</a:t>
            </a:r>
          </a:p>
          <a:p>
            <a:pPr marL="342900" indent="-342900">
              <a:buFont typeface="+mj-lt"/>
              <a:buAutoNum type="arabicPeriod"/>
            </a:pPr>
            <a:r>
              <a:rPr lang="fi-FI" sz="1800" dirty="0"/>
              <a:t>Toimenpiteinä ovat ympäristökatselmusten aloittaminen ja seurantojen kehittäminen</a:t>
            </a:r>
          </a:p>
          <a:p>
            <a:pPr marL="342900" indent="-342900">
              <a:buFont typeface="+mj-lt"/>
              <a:buAutoNum type="arabicPeriod"/>
            </a:pPr>
            <a:r>
              <a:rPr lang="fi-FI" sz="1800" dirty="0"/>
              <a:t>Mittareina kuntayhtymätasolla ovat sähkön kulutus, jätteiden väheneminen ja kemikaalien käytössä tapahtuneet muutokset</a:t>
            </a:r>
          </a:p>
          <a:p>
            <a:pPr marL="0" indent="0">
              <a:buNone/>
            </a:pPr>
            <a:endParaRPr lang="fi-FI" sz="1800" dirty="0"/>
          </a:p>
          <a:p>
            <a:pPr marL="0" indent="0">
              <a:buNone/>
            </a:pPr>
            <a:endParaRPr lang="fi-FI" sz="1800" dirty="0"/>
          </a:p>
        </p:txBody>
      </p:sp>
      <p:pic>
        <p:nvPicPr>
          <p:cNvPr id="7" name="Kuva 6">
            <a:extLst>
              <a:ext uri="{FF2B5EF4-FFF2-40B4-BE49-F238E27FC236}">
                <a16:creationId xmlns:a16="http://schemas.microsoft.com/office/drawing/2014/main" id="{79C22CFA-B1D4-4C0F-AD5B-52518BEA2521}"/>
              </a:ext>
            </a:extLst>
          </p:cNvPr>
          <p:cNvPicPr>
            <a:picLocks noChangeAspect="1"/>
          </p:cNvPicPr>
          <p:nvPr/>
        </p:nvPicPr>
        <p:blipFill>
          <a:blip r:embed="rId3"/>
          <a:stretch>
            <a:fillRect/>
          </a:stretch>
        </p:blipFill>
        <p:spPr>
          <a:xfrm>
            <a:off x="849316" y="4982024"/>
            <a:ext cx="1333199" cy="1325563"/>
          </a:xfrm>
          <a:prstGeom prst="rect">
            <a:avLst/>
          </a:prstGeom>
        </p:spPr>
      </p:pic>
      <p:pic>
        <p:nvPicPr>
          <p:cNvPr id="10" name="Kuva 9">
            <a:extLst>
              <a:ext uri="{FF2B5EF4-FFF2-40B4-BE49-F238E27FC236}">
                <a16:creationId xmlns:a16="http://schemas.microsoft.com/office/drawing/2014/main" id="{5C2CF53A-E217-48BA-BAA6-535AFA0C926C}"/>
              </a:ext>
            </a:extLst>
          </p:cNvPr>
          <p:cNvPicPr>
            <a:picLocks noChangeAspect="1"/>
          </p:cNvPicPr>
          <p:nvPr/>
        </p:nvPicPr>
        <p:blipFill>
          <a:blip r:embed="rId4"/>
          <a:stretch>
            <a:fillRect/>
          </a:stretch>
        </p:blipFill>
        <p:spPr>
          <a:xfrm>
            <a:off x="2422239" y="4982024"/>
            <a:ext cx="1333627" cy="1329049"/>
          </a:xfrm>
          <a:prstGeom prst="rect">
            <a:avLst/>
          </a:prstGeom>
        </p:spPr>
      </p:pic>
      <p:pic>
        <p:nvPicPr>
          <p:cNvPr id="11" name="Kuva 10">
            <a:extLst>
              <a:ext uri="{FF2B5EF4-FFF2-40B4-BE49-F238E27FC236}">
                <a16:creationId xmlns:a16="http://schemas.microsoft.com/office/drawing/2014/main" id="{43E641D4-8CDD-487E-970B-3E2191A9FD80}"/>
              </a:ext>
            </a:extLst>
          </p:cNvPr>
          <p:cNvPicPr>
            <a:picLocks noChangeAspect="1"/>
          </p:cNvPicPr>
          <p:nvPr/>
        </p:nvPicPr>
        <p:blipFill>
          <a:blip r:embed="rId5"/>
          <a:stretch>
            <a:fillRect/>
          </a:stretch>
        </p:blipFill>
        <p:spPr>
          <a:xfrm>
            <a:off x="3995590" y="4982024"/>
            <a:ext cx="1333738" cy="1329959"/>
          </a:xfrm>
          <a:prstGeom prst="rect">
            <a:avLst/>
          </a:prstGeom>
        </p:spPr>
      </p:pic>
      <p:pic>
        <p:nvPicPr>
          <p:cNvPr id="3" name="Kuva 2">
            <a:extLst>
              <a:ext uri="{FF2B5EF4-FFF2-40B4-BE49-F238E27FC236}">
                <a16:creationId xmlns:a16="http://schemas.microsoft.com/office/drawing/2014/main" id="{8778994F-227C-4353-A32D-07D18D49C07E}"/>
              </a:ext>
            </a:extLst>
          </p:cNvPr>
          <p:cNvPicPr>
            <a:picLocks noChangeAspect="1"/>
          </p:cNvPicPr>
          <p:nvPr/>
        </p:nvPicPr>
        <p:blipFill>
          <a:blip r:embed="rId6"/>
          <a:stretch>
            <a:fillRect/>
          </a:stretch>
        </p:blipFill>
        <p:spPr>
          <a:xfrm>
            <a:off x="5568941" y="5015545"/>
            <a:ext cx="1333116" cy="1325563"/>
          </a:xfrm>
          <a:prstGeom prst="rect">
            <a:avLst/>
          </a:prstGeom>
        </p:spPr>
      </p:pic>
      <p:pic>
        <p:nvPicPr>
          <p:cNvPr id="12" name="Kuva 11">
            <a:extLst>
              <a:ext uri="{FF2B5EF4-FFF2-40B4-BE49-F238E27FC236}">
                <a16:creationId xmlns:a16="http://schemas.microsoft.com/office/drawing/2014/main" id="{A180941C-EB1E-488A-B069-FEB7722C7283}"/>
              </a:ext>
            </a:extLst>
          </p:cNvPr>
          <p:cNvPicPr>
            <a:picLocks noChangeAspect="1"/>
          </p:cNvPicPr>
          <p:nvPr/>
        </p:nvPicPr>
        <p:blipFill>
          <a:blip r:embed="rId7"/>
          <a:stretch>
            <a:fillRect/>
          </a:stretch>
        </p:blipFill>
        <p:spPr>
          <a:xfrm>
            <a:off x="7188933" y="5015545"/>
            <a:ext cx="1333738" cy="1335636"/>
          </a:xfrm>
          <a:prstGeom prst="rect">
            <a:avLst/>
          </a:prstGeom>
        </p:spPr>
      </p:pic>
      <p:pic>
        <p:nvPicPr>
          <p:cNvPr id="13" name="Kuva 12">
            <a:hlinkClick r:id="rId8" action="ppaction://hlinksldjump"/>
            <a:extLst>
              <a:ext uri="{FF2B5EF4-FFF2-40B4-BE49-F238E27FC236}">
                <a16:creationId xmlns:a16="http://schemas.microsoft.com/office/drawing/2014/main" id="{C8C9C14F-43A2-4B37-8203-EF9BC45127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217710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531791"/>
            <a:ext cx="10515600" cy="1325563"/>
          </a:xfrm>
        </p:spPr>
        <p:txBody>
          <a:bodyPr/>
          <a:lstStyle/>
          <a:p>
            <a:r>
              <a:rPr lang="fi-FI" dirty="0"/>
              <a:t>Rasekon ympäristöohjelma hyväksytty 15.8.2023</a:t>
            </a:r>
          </a:p>
        </p:txBody>
      </p:sp>
      <p:sp>
        <p:nvSpPr>
          <p:cNvPr id="3" name="Sisällön paikkamerkki 2">
            <a:extLst>
              <a:ext uri="{FF2B5EF4-FFF2-40B4-BE49-F238E27FC236}">
                <a16:creationId xmlns:a16="http://schemas.microsoft.com/office/drawing/2014/main" id="{52467649-8DFF-4597-B041-6D1AC01C6662}"/>
              </a:ext>
            </a:extLst>
          </p:cNvPr>
          <p:cNvSpPr>
            <a:spLocks noGrp="1"/>
          </p:cNvSpPr>
          <p:nvPr>
            <p:ph idx="1"/>
          </p:nvPr>
        </p:nvSpPr>
        <p:spPr>
          <a:xfrm>
            <a:off x="757814" y="2099194"/>
            <a:ext cx="10515600" cy="3766272"/>
          </a:xfrm>
        </p:spPr>
        <p:txBody>
          <a:bodyPr>
            <a:normAutofit/>
          </a:bodyPr>
          <a:lstStyle/>
          <a:p>
            <a:pPr>
              <a:lnSpc>
                <a:spcPct val="107000"/>
              </a:lnSpc>
              <a:spcAft>
                <a:spcPts val="800"/>
              </a:spcAft>
            </a:pPr>
            <a:r>
              <a:rPr lang="fi-FI" sz="1800" dirty="0">
                <a:effectLst/>
                <a:latin typeface="Nunito Sans" panose="00000500000000000000" pitchFamily="2" charset="0"/>
                <a:ea typeface="Calibri" panose="020F0502020204030204" pitchFamily="34" charset="0"/>
                <a:cs typeface="Times New Roman" panose="02020603050405020304" pitchFamily="18" charset="0"/>
              </a:rPr>
              <a:t>Rasekon ympäristöohjelmaa on rakennettu monialaisesti.</a:t>
            </a:r>
          </a:p>
          <a:p>
            <a:pPr>
              <a:lnSpc>
                <a:spcPct val="107000"/>
              </a:lnSpc>
              <a:spcAft>
                <a:spcPts val="800"/>
              </a:spcAft>
            </a:pPr>
            <a:r>
              <a:rPr lang="fi-FI" sz="1800" dirty="0">
                <a:ea typeface="Calibri" panose="020F0502020204030204" pitchFamily="34" charset="0"/>
                <a:cs typeface="Times New Roman" panose="02020603050405020304" pitchFamily="18" charset="0"/>
              </a:rPr>
              <a:t>Henkilöstö osallistuu ympäristöohjelman laatimiseen tuomalla esille oman osastonsa tai alan lyhyen aikavälin ympäristötoimia. </a:t>
            </a:r>
          </a:p>
        </p:txBody>
      </p:sp>
      <p:pic>
        <p:nvPicPr>
          <p:cNvPr id="10" name="Kuva 9">
            <a:extLst>
              <a:ext uri="{FF2B5EF4-FFF2-40B4-BE49-F238E27FC236}">
                <a16:creationId xmlns:a16="http://schemas.microsoft.com/office/drawing/2014/main" id="{EFD4C521-BF1B-4682-90F6-63E2FA1C1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63" y="5233413"/>
            <a:ext cx="1281251" cy="1281251"/>
          </a:xfrm>
          <a:prstGeom prst="rect">
            <a:avLst/>
          </a:prstGeom>
        </p:spPr>
      </p:pic>
      <p:pic>
        <p:nvPicPr>
          <p:cNvPr id="11" name="Kuva 10">
            <a:extLst>
              <a:ext uri="{FF2B5EF4-FFF2-40B4-BE49-F238E27FC236}">
                <a16:creationId xmlns:a16="http://schemas.microsoft.com/office/drawing/2014/main" id="{7B93F45A-3154-41E7-BB18-E2DC70228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115" y="5233413"/>
            <a:ext cx="1281251" cy="1281251"/>
          </a:xfrm>
          <a:prstGeom prst="rect">
            <a:avLst/>
          </a:prstGeom>
        </p:spPr>
      </p:pic>
      <p:pic>
        <p:nvPicPr>
          <p:cNvPr id="13" name="Kuva 12">
            <a:extLst>
              <a:ext uri="{FF2B5EF4-FFF2-40B4-BE49-F238E27FC236}">
                <a16:creationId xmlns:a16="http://schemas.microsoft.com/office/drawing/2014/main" id="{02128215-CF0B-46F4-9BB8-A1DA5DE768CC}"/>
              </a:ext>
            </a:extLst>
          </p:cNvPr>
          <p:cNvPicPr>
            <a:picLocks noChangeAspect="1"/>
          </p:cNvPicPr>
          <p:nvPr/>
        </p:nvPicPr>
        <p:blipFill>
          <a:blip r:embed="rId5"/>
          <a:stretch>
            <a:fillRect/>
          </a:stretch>
        </p:blipFill>
        <p:spPr>
          <a:xfrm>
            <a:off x="4004622" y="5233413"/>
            <a:ext cx="1281251" cy="1283066"/>
          </a:xfrm>
          <a:prstGeom prst="rect">
            <a:avLst/>
          </a:prstGeom>
        </p:spPr>
      </p:pic>
      <p:pic>
        <p:nvPicPr>
          <p:cNvPr id="9" name="Kuva 8">
            <a:hlinkClick r:id="rId6" action="ppaction://hlinksldjump"/>
            <a:extLst>
              <a:ext uri="{FF2B5EF4-FFF2-40B4-BE49-F238E27FC236}">
                <a16:creationId xmlns:a16="http://schemas.microsoft.com/office/drawing/2014/main" id="{A1365AAB-08EA-43E8-8EC3-8CFD068BE9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292333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394742-9C71-4D51-8EDA-41DDCED937C5}"/>
              </a:ext>
            </a:extLst>
          </p:cNvPr>
          <p:cNvSpPr>
            <a:spLocks noGrp="1"/>
          </p:cNvSpPr>
          <p:nvPr>
            <p:ph type="title"/>
          </p:nvPr>
        </p:nvSpPr>
        <p:spPr>
          <a:xfrm>
            <a:off x="838200" y="370748"/>
            <a:ext cx="10515600" cy="1325563"/>
          </a:xfrm>
        </p:spPr>
        <p:txBody>
          <a:bodyPr/>
          <a:lstStyle/>
          <a:p>
            <a:r>
              <a:rPr lang="fi-FI" dirty="0"/>
              <a:t>Tulevaisuuden visio 2030 </a:t>
            </a:r>
          </a:p>
        </p:txBody>
      </p:sp>
      <p:sp>
        <p:nvSpPr>
          <p:cNvPr id="3" name="Sisällön paikkamerkki 2">
            <a:extLst>
              <a:ext uri="{FF2B5EF4-FFF2-40B4-BE49-F238E27FC236}">
                <a16:creationId xmlns:a16="http://schemas.microsoft.com/office/drawing/2014/main" id="{52467649-8DFF-4597-B041-6D1AC01C6662}"/>
              </a:ext>
            </a:extLst>
          </p:cNvPr>
          <p:cNvSpPr>
            <a:spLocks noGrp="1"/>
          </p:cNvSpPr>
          <p:nvPr>
            <p:ph idx="1"/>
          </p:nvPr>
        </p:nvSpPr>
        <p:spPr>
          <a:xfrm>
            <a:off x="1009022" y="1833145"/>
            <a:ext cx="10515600" cy="1595855"/>
          </a:xfrm>
        </p:spPr>
        <p:txBody>
          <a:bodyPr>
            <a:normAutofit/>
          </a:bodyPr>
          <a:lstStyle/>
          <a:p>
            <a:r>
              <a:rPr lang="fi-FI" sz="1800" dirty="0"/>
              <a:t>Rasekon kampuksen (Purokatu 1 PK1 / Juhaninkuja 1 JK1 / </a:t>
            </a:r>
            <a:r>
              <a:rPr lang="fi-FI" sz="1800" dirty="0" err="1"/>
              <a:t>Eeronkuja</a:t>
            </a:r>
            <a:r>
              <a:rPr lang="fi-FI" sz="1800" dirty="0"/>
              <a:t> 3 EK3 / </a:t>
            </a:r>
            <a:r>
              <a:rPr lang="fi-FI" sz="1800" dirty="0" err="1"/>
              <a:t>Eeronkuja</a:t>
            </a:r>
            <a:r>
              <a:rPr lang="fi-FI" sz="1800" dirty="0"/>
              <a:t> 4 EK4) olemassa olevat rakennukset siirretään maalämpöön vuoteen 2030 mennessä.</a:t>
            </a:r>
          </a:p>
          <a:p>
            <a:pPr lvl="1"/>
            <a:r>
              <a:rPr lang="fi-FI" sz="1800" dirty="0"/>
              <a:t>Uudisrakennukset tulevat automaattisesti maalämmön piiriin</a:t>
            </a:r>
          </a:p>
        </p:txBody>
      </p:sp>
      <p:pic>
        <p:nvPicPr>
          <p:cNvPr id="6" name="Kuva 5">
            <a:extLst>
              <a:ext uri="{FF2B5EF4-FFF2-40B4-BE49-F238E27FC236}">
                <a16:creationId xmlns:a16="http://schemas.microsoft.com/office/drawing/2014/main" id="{A5DFEA7D-681E-4AF8-BBAF-1B10BAA8A406}"/>
              </a:ext>
            </a:extLst>
          </p:cNvPr>
          <p:cNvPicPr>
            <a:picLocks noChangeAspect="1"/>
          </p:cNvPicPr>
          <p:nvPr/>
        </p:nvPicPr>
        <p:blipFill>
          <a:blip r:embed="rId3"/>
          <a:stretch>
            <a:fillRect/>
          </a:stretch>
        </p:blipFill>
        <p:spPr>
          <a:xfrm>
            <a:off x="972236" y="5165014"/>
            <a:ext cx="1260852" cy="1262638"/>
          </a:xfrm>
          <a:prstGeom prst="rect">
            <a:avLst/>
          </a:prstGeom>
        </p:spPr>
      </p:pic>
      <p:pic>
        <p:nvPicPr>
          <p:cNvPr id="7" name="Kuva 6">
            <a:extLst>
              <a:ext uri="{FF2B5EF4-FFF2-40B4-BE49-F238E27FC236}">
                <a16:creationId xmlns:a16="http://schemas.microsoft.com/office/drawing/2014/main" id="{8E74BBA5-CEC0-4BD1-9AD6-0C3306AAED37}"/>
              </a:ext>
            </a:extLst>
          </p:cNvPr>
          <p:cNvPicPr>
            <a:picLocks noChangeAspect="1"/>
          </p:cNvPicPr>
          <p:nvPr/>
        </p:nvPicPr>
        <p:blipFill>
          <a:blip r:embed="rId4"/>
          <a:stretch>
            <a:fillRect/>
          </a:stretch>
        </p:blipFill>
        <p:spPr>
          <a:xfrm>
            <a:off x="2433688" y="5156085"/>
            <a:ext cx="1260853" cy="1253709"/>
          </a:xfrm>
          <a:prstGeom prst="rect">
            <a:avLst/>
          </a:prstGeom>
        </p:spPr>
      </p:pic>
      <p:pic>
        <p:nvPicPr>
          <p:cNvPr id="9" name="Kuva 8">
            <a:hlinkClick r:id="rId5" action="ppaction://hlinksldjump"/>
            <a:extLst>
              <a:ext uri="{FF2B5EF4-FFF2-40B4-BE49-F238E27FC236}">
                <a16:creationId xmlns:a16="http://schemas.microsoft.com/office/drawing/2014/main" id="{3096C5AA-DDCA-48E2-BE89-23E75A7285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7888" y="4819695"/>
            <a:ext cx="2122516" cy="1839787"/>
          </a:xfrm>
          <a:prstGeom prst="rect">
            <a:avLst/>
          </a:prstGeom>
        </p:spPr>
      </p:pic>
    </p:spTree>
    <p:extLst>
      <p:ext uri="{BB962C8B-B14F-4D97-AF65-F5344CB8AC3E}">
        <p14:creationId xmlns:p14="http://schemas.microsoft.com/office/powerpoint/2010/main" val="199833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ema">
  <a:themeElements>
    <a:clrScheme name="Raseko">
      <a:dk1>
        <a:srgbClr val="000000"/>
      </a:dk1>
      <a:lt1>
        <a:sysClr val="window" lastClr="FFFFFF"/>
      </a:lt1>
      <a:dk2>
        <a:srgbClr val="DF2070"/>
      </a:dk2>
      <a:lt2>
        <a:srgbClr val="E7E6E6"/>
      </a:lt2>
      <a:accent1>
        <a:srgbClr val="DF2070"/>
      </a:accent1>
      <a:accent2>
        <a:srgbClr val="1B3259"/>
      </a:accent2>
      <a:accent3>
        <a:srgbClr val="4BBCC5"/>
      </a:accent3>
      <a:accent4>
        <a:srgbClr val="0095B2"/>
      </a:accent4>
      <a:accent5>
        <a:srgbClr val="EB79A9"/>
      </a:accent5>
      <a:accent6>
        <a:srgbClr val="E7E6E6"/>
      </a:accent6>
      <a:hlink>
        <a:srgbClr val="DF2070"/>
      </a:hlink>
      <a:folHlink>
        <a:srgbClr val="1B32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d3e04d9c-7876-4412-9fcc-6c137a3f1610">N55CE4SJWY4Q-285-19</_dlc_DocId>
    <_dlc_DocIdUrl xmlns="d3e04d9c-7876-4412-9fcc-6c137a3f1610">
      <Url>https://intra.raseko.fi/Organisaatio/Yhteisetpalvelut/Markkinointijaviestinta/_layouts/15/DocIdRedir.aspx?ID=N55CE4SJWY4Q-285-19</Url>
      <Description>N55CE4SJWY4Q-285-19</Description>
    </_dlc_DocIdUrl>
    <ImageCreateDate xmlns="B71CD073-9002-4DB7-AC21-8573C192ECED" xsi:nil="true"/>
    <wic_System_Copyright xmlns="http://schemas.microsoft.com/sharepoint/v3/fields" xsi:nil="true"/>
  </documentManagement>
</p:properties>
</file>

<file path=customXml/item3.xml><?xml version="1.0" encoding="utf-8"?>
<ct:contentTypeSchema xmlns:ct="http://schemas.microsoft.com/office/2006/metadata/contentType" xmlns:ma="http://schemas.microsoft.com/office/2006/metadata/properties/metaAttributes" ct:_="" ma:_="" ma:contentTypeName="Kuva" ma:contentTypeID="0x0101009148F5A04DDD49CBA7127AADA5FB792B00AADE34325A8B49CDA8BB4DB53328F214003B132CEA31246944ABC54EBBDF30ED7D" ma:contentTypeVersion="1" ma:contentTypeDescription="Lataa kuva palvelimeen." ma:contentTypeScope="" ma:versionID="b37bbbe9a09c85b82b517efcd25da32d">
  <xsd:schema xmlns:xsd="http://www.w3.org/2001/XMLSchema" xmlns:xs="http://www.w3.org/2001/XMLSchema" xmlns:p="http://schemas.microsoft.com/office/2006/metadata/properties" xmlns:ns1="http://schemas.microsoft.com/sharepoint/v3" xmlns:ns2="B71CD073-9002-4DB7-AC21-8573C192ECED" xmlns:ns3="http://schemas.microsoft.com/sharepoint/v3/fields" xmlns:ns4="d3e04d9c-7876-4412-9fcc-6c137a3f1610" targetNamespace="http://schemas.microsoft.com/office/2006/metadata/properties" ma:root="true" ma:fieldsID="ac333d6917b61c2eb95e0d0498274ed9" ns1:_="" ns2:_="" ns3:_="" ns4:_="">
    <xsd:import namespace="http://schemas.microsoft.com/sharepoint/v3"/>
    <xsd:import namespace="B71CD073-9002-4DB7-AC21-8573C192ECED"/>
    <xsd:import namespace="http://schemas.microsoft.com/sharepoint/v3/fields"/>
    <xsd:import namespace="d3e04d9c-7876-4412-9fcc-6c137a3f1610"/>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polku" ma:hidden="true" ma:list="Docs" ma:internalName="FileRef" ma:readOnly="true" ma:showField="FullUrl">
      <xsd:simpleType>
        <xsd:restriction base="dms:Lookup"/>
      </xsd:simpleType>
    </xsd:element>
    <xsd:element name="File_x0020_Type" ma:index="9" nillable="true" ma:displayName="Tiedostotyyppi" ma:hidden="true" ma:internalName="File_x0020_Type" ma:readOnly="true">
      <xsd:simpleType>
        <xsd:restriction base="dms:Text"/>
      </xsd:simpleType>
    </xsd:element>
    <xsd:element name="HTML_x0020_File_x0020_Type" ma:index="10" nillable="true" ma:displayName="HTML-tiedostotyyppi" ma:hidden="true" ma:internalName="HTML_x0020_File_x0020_Type" ma:readOnly="true">
      <xsd:simpleType>
        <xsd:restriction base="dms:Text"/>
      </xsd:simpleType>
    </xsd:element>
    <xsd:element name="FSObjType" ma:index="11" nillable="true" ma:displayName="Kohteen tyyppi" ma:hidden="true" ma:list="Docs" ma:internalName="FSObjType" ma:readOnly="true" ma:showField="FSType">
      <xsd:simpleType>
        <xsd:restriction base="dms:Lookup"/>
      </xsd:simpleType>
    </xsd:element>
    <xsd:element name="PublishingStartDate" ma:index="27" nillable="true" ma:displayName="Ajoituksen alkamispäivämäärä" ma:description="" ma:hidden="true" ma:internalName="PublishingStartDate">
      <xsd:simpleType>
        <xsd:restriction base="dms:Unknown"/>
      </xsd:simpleType>
    </xsd:element>
    <xsd:element name="PublishingExpirationDate" ma:index="28" nillable="true" ma:displayName="Ajoituksen päättymispäivämäärä"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1CD073-9002-4DB7-AC21-8573C192ECED" elementFormDefault="qualified">
    <xsd:import namespace="http://schemas.microsoft.com/office/2006/documentManagement/types"/>
    <xsd:import namespace="http://schemas.microsoft.com/office/infopath/2007/PartnerControls"/>
    <xsd:element name="ThumbnailExists" ma:index="18" nillable="true" ma:displayName="Pikkukuva on olemassa" ma:default="FALSE" ma:hidden="true" ma:internalName="ThumbnailExists" ma:readOnly="true">
      <xsd:simpleType>
        <xsd:restriction base="dms:Boolean"/>
      </xsd:simpleType>
    </xsd:element>
    <xsd:element name="PreviewExists" ma:index="19" nillable="true" ma:displayName="Esikatselu on olemassa" ma:default="FALSE" ma:hidden="true" ma:internalName="PreviewExists" ma:readOnly="true">
      <xsd:simpleType>
        <xsd:restriction base="dms:Boolean"/>
      </xsd:simpleType>
    </xsd:element>
    <xsd:element name="ImageWidth" ma:index="20" nillable="true" ma:displayName="Leveys" ma:internalName="ImageWidth" ma:readOnly="true">
      <xsd:simpleType>
        <xsd:restriction base="dms:Unknown"/>
      </xsd:simpleType>
    </xsd:element>
    <xsd:element name="ImageHeight" ma:index="22" nillable="true" ma:displayName="Korkeus" ma:internalName="ImageHeight" ma:readOnly="true">
      <xsd:simpleType>
        <xsd:restriction base="dms:Unknown"/>
      </xsd:simpleType>
    </xsd:element>
    <xsd:element name="ImageCreateDate" ma:index="25" nillable="true" ma:displayName="Kuvattu"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Tekijänoikeus"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e04d9c-7876-4412-9fcc-6c137a3f1610" elementFormDefault="qualified">
    <xsd:import namespace="http://schemas.microsoft.com/office/2006/documentManagement/types"/>
    <xsd:import namespace="http://schemas.microsoft.com/office/infopath/2007/PartnerControls"/>
    <xsd:element name="_dlc_DocId" ma:index="29" nillable="true" ma:displayName="Tiedostotunnisteen arvo" ma:description="Tälle kohteelle määritetyn tiedostotunnisteen arvo." ma:internalName="_dlc_DocId" ma:readOnly="true">
      <xsd:simpleType>
        <xsd:restriction base="dms:Text"/>
      </xsd:simpleType>
    </xsd:element>
    <xsd:element name="_dlc_DocIdUrl" ma:index="30" nillable="true" ma:displayName="Tiedostotunniste" ma:description="Tämän tiedoston pysyvä linkki."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Tekijä"/>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ma:index="23" ma:displayName="Kommentit"/>
        <xsd:element name="keywords" minOccurs="0" maxOccurs="1" type="xsd:string" ma:index="14" ma:displayName="Avainsanat"/>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9339A4-68C2-4570-9A07-C1981864B956}">
  <ds:schemaRefs>
    <ds:schemaRef ds:uri="http://schemas.microsoft.com/sharepoint/events"/>
  </ds:schemaRefs>
</ds:datastoreItem>
</file>

<file path=customXml/itemProps2.xml><?xml version="1.0" encoding="utf-8"?>
<ds:datastoreItem xmlns:ds="http://schemas.openxmlformats.org/officeDocument/2006/customXml" ds:itemID="{F69BDD5B-6238-428A-8B72-85B992854D76}">
  <ds:schemaRefs>
    <ds:schemaRef ds:uri="http://www.w3.org/XML/1998/namespace"/>
    <ds:schemaRef ds:uri="B71CD073-9002-4DB7-AC21-8573C192ECED"/>
    <ds:schemaRef ds:uri="http://schemas.microsoft.com/office/2006/documentManagement/types"/>
    <ds:schemaRef ds:uri="http://purl.org/dc/dcmitype/"/>
    <ds:schemaRef ds:uri="http://purl.org/dc/elements/1.1/"/>
    <ds:schemaRef ds:uri="http://schemas.microsoft.com/sharepoint/v3"/>
    <ds:schemaRef ds:uri="http://schemas.microsoft.com/sharepoint/v3/fields"/>
    <ds:schemaRef ds:uri="http://schemas.microsoft.com/office/2006/metadata/properties"/>
    <ds:schemaRef ds:uri="http://schemas.openxmlformats.org/package/2006/metadata/core-properties"/>
    <ds:schemaRef ds:uri="http://schemas.microsoft.com/office/infopath/2007/PartnerControls"/>
    <ds:schemaRef ds:uri="d3e04d9c-7876-4412-9fcc-6c137a3f1610"/>
    <ds:schemaRef ds:uri="http://purl.org/dc/terms/"/>
  </ds:schemaRefs>
</ds:datastoreItem>
</file>

<file path=customXml/itemProps3.xml><?xml version="1.0" encoding="utf-8"?>
<ds:datastoreItem xmlns:ds="http://schemas.openxmlformats.org/officeDocument/2006/customXml" ds:itemID="{D171EFD0-3A9D-4633-8428-734F1604C6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71CD073-9002-4DB7-AC21-8573C192ECED"/>
    <ds:schemaRef ds:uri="http://schemas.microsoft.com/sharepoint/v3/fields"/>
    <ds:schemaRef ds:uri="d3e04d9c-7876-4412-9fcc-6c137a3f16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323A48C-7A9F-4CC7-9E07-C7625535DA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4462</TotalTime>
  <Words>1778</Words>
  <Application>Microsoft Office PowerPoint</Application>
  <PresentationFormat>Laajakuva</PresentationFormat>
  <Paragraphs>248</Paragraphs>
  <Slides>41</Slides>
  <Notes>41</Notes>
  <HiddenSlides>1</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41</vt:i4>
      </vt:variant>
    </vt:vector>
  </HeadingPairs>
  <TitlesOfParts>
    <vt:vector size="48" baseType="lpstr">
      <vt:lpstr>Kanit</vt:lpstr>
      <vt:lpstr>Nunito Sans</vt:lpstr>
      <vt:lpstr>Nunito Sans Light</vt:lpstr>
      <vt:lpstr>Arial</vt:lpstr>
      <vt:lpstr>Calibri</vt:lpstr>
      <vt:lpstr>Caveat Brush</vt:lpstr>
      <vt:lpstr>Office-teema</vt:lpstr>
      <vt:lpstr>PowerPoint-esitys</vt:lpstr>
      <vt:lpstr>Käyttöohjeet</vt:lpstr>
      <vt:lpstr>Rasekon polku kestävämpään tulevaisuuteen</vt:lpstr>
      <vt:lpstr>PowerPoint-esitys</vt:lpstr>
      <vt:lpstr>OKKA-säätiön sertifikaatti</vt:lpstr>
      <vt:lpstr>Kestävän kehityksen työryhmä</vt:lpstr>
      <vt:lpstr>Ympäristömittarit toimintasuunnitelmaan</vt:lpstr>
      <vt:lpstr>Rasekon ympäristöohjelma hyväksytty 15.8.2023</vt:lpstr>
      <vt:lpstr>Tulevaisuuden visio 2030 </vt:lpstr>
      <vt:lpstr>Rasekolle ostettu aurinkopaneeleita</vt:lpstr>
      <vt:lpstr>Loisteputket ledeiksi</vt:lpstr>
      <vt:lpstr>Tehokas tilojen käyttö</vt:lpstr>
      <vt:lpstr>Eeronkuja 4 toimipisteen 2. vaiheen rakennuksessa varaus tuuliturbiineille</vt:lpstr>
      <vt:lpstr>Rasekossa kalusteet ostetaan käytettyinä mahdollisuuksien mukaan</vt:lpstr>
      <vt:lpstr>Kemikaalien vähentämisen toimet</vt:lpstr>
      <vt:lpstr>Kouluhedelmätuki</vt:lpstr>
      <vt:lpstr>Rasekon pahvikupit </vt:lpstr>
      <vt:lpstr>Prosessikatselmukset</vt:lpstr>
      <vt:lpstr>Raseko mukana ennakointiakatemiassa</vt:lpstr>
      <vt:lpstr>Opetuksen kehitysryhmä</vt:lpstr>
      <vt:lpstr>Henkilöstön koulutussuunnitelmat vuonna 2023 </vt:lpstr>
      <vt:lpstr>Lajittelukoulutukset</vt:lpstr>
      <vt:lpstr>Kumppanuusyritysten kanssa tehdään toimintasuunnitelma</vt:lpstr>
      <vt:lpstr>Rakennusalan neuvottelukunta arvioi indikaattoreita</vt:lpstr>
      <vt:lpstr>Raseko kouluttaa rannikkolaivaston varusmiehiä</vt:lpstr>
      <vt:lpstr>Neuvottelukuntien yhteistapaaminen</vt:lpstr>
      <vt:lpstr>Opettajaksi opiskelevat viettivät kestävän kehityksen päivää Rasekossa keväällä 2023 </vt:lpstr>
      <vt:lpstr>Kemikaalien säilytyksen mallikaappi</vt:lpstr>
      <vt:lpstr>Yhteiset tutkinnon osat kestävän kehityksen edistäminen</vt:lpstr>
      <vt:lpstr>Opiskelijat ovat aktiivisia toimijoita työpaikkojen turvallisuuskartoituksissa</vt:lpstr>
      <vt:lpstr>Opiskelijat kartoittivat mynämäkeläisten yrittäjien yhteistyöhalukkuutta</vt:lpstr>
      <vt:lpstr>Rasekon opiskelijat valmistelivat museon näyttelyä</vt:lpstr>
      <vt:lpstr>Ikkunoiden kunnostuskoulutus - avoin kaikille halukkaille</vt:lpstr>
      <vt:lpstr>Liiketoiminnan opiskelijat  järjestivät vaatevaihturitapahtuman</vt:lpstr>
      <vt:lpstr>Taideteollisuusalan metallisepät järjestivät taidenäyttelyn</vt:lpstr>
      <vt:lpstr>Restauroinnin opiskelijat osallistuivat digitaalisiin tekniikoihin</vt:lpstr>
      <vt:lpstr>Restauroinnin opiskelijat opiskelivat Krookilassa</vt:lpstr>
      <vt:lpstr>Opiskelijayhdistys ideoi yhdessä ruokapalvelun kanssa lempiruokaviikon</vt:lpstr>
      <vt:lpstr>Opiskelijayhdistys osallistui Eeronkuja 4:n kakkosvaiheen kuulemiseen</vt:lpstr>
      <vt:lpstr>Opiskelijayhdistys osallistuu hyvinvointipäivien suunnitteluun</vt:lpstr>
      <vt:lpstr>Rasekolaiset pyöräilivät  ja kävelivät vuonna 2022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marjo.rinne@raseko.fi</dc:creator>
  <cp:keywords/>
  <dc:description/>
  <cp:lastModifiedBy>Tina Teinilä</cp:lastModifiedBy>
  <cp:revision>166</cp:revision>
  <dcterms:created xsi:type="dcterms:W3CDTF">2020-04-23T05:09:42Z</dcterms:created>
  <dcterms:modified xsi:type="dcterms:W3CDTF">2023-09-12T12:56:23Z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0x0101009148F5A04DDD49CBA7127AADA5FB792B00AADE34325A8B49CDA8BB4DB53328F214003B132CEA31246944ABC54EBBDF30ED7D</vt:lpwstr>
  </property>
  <property fmtid="{D5CDD505-2E9C-101B-9397-08002B2CF9AE}" pid="3" name="_dlc_DocIdItemGuid">
    <vt:lpwstr>a91956a0-1218-4b64-a03c-ac88ceb8fe35</vt:lpwstr>
  </property>
</Properties>
</file>